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72" r:id="rId5"/>
  </p:sldMasterIdLst>
  <p:notesMasterIdLst>
    <p:notesMasterId r:id="rId21"/>
  </p:notesMasterIdLst>
  <p:handoutMasterIdLst>
    <p:handoutMasterId r:id="rId22"/>
  </p:handoutMasterIdLst>
  <p:sldIdLst>
    <p:sldId id="456" r:id="rId6"/>
    <p:sldId id="412" r:id="rId7"/>
    <p:sldId id="457" r:id="rId8"/>
    <p:sldId id="406" r:id="rId9"/>
    <p:sldId id="407" r:id="rId10"/>
    <p:sldId id="458" r:id="rId11"/>
    <p:sldId id="415" r:id="rId12"/>
    <p:sldId id="403" r:id="rId13"/>
    <p:sldId id="404" r:id="rId14"/>
    <p:sldId id="405" r:id="rId15"/>
    <p:sldId id="439" r:id="rId16"/>
    <p:sldId id="446" r:id="rId17"/>
    <p:sldId id="449" r:id="rId18"/>
    <p:sldId id="426" r:id="rId19"/>
    <p:sldId id="451" r:id="rId20"/>
  </p:sldIdLst>
  <p:sldSz cx="12192000" cy="6858000"/>
  <p:notesSz cx="6881813" cy="100028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3824" autoAdjust="0"/>
    <p:restoredTop sz="71701" autoAdjust="0"/>
  </p:normalViewPr>
  <p:slideViewPr>
    <p:cSldViewPr snapToGrid="0">
      <p:cViewPr varScale="1">
        <p:scale>
          <a:sx n="46" d="100"/>
          <a:sy n="46" d="100"/>
        </p:scale>
        <p:origin x="1104" y="44"/>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90" d="100"/>
        <a:sy n="90" d="100"/>
      </p:scale>
      <p:origin x="0" y="0"/>
    </p:cViewPr>
  </p:sorterViewPr>
  <p:notesViewPr>
    <p:cSldViewPr snapToGrid="0">
      <p:cViewPr>
        <p:scale>
          <a:sx n="90" d="100"/>
          <a:sy n="90" d="100"/>
        </p:scale>
        <p:origin x="2106" y="-87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82913" cy="501650"/>
          </a:xfrm>
          <a:prstGeom prst="rect">
            <a:avLst/>
          </a:prstGeom>
        </p:spPr>
        <p:txBody>
          <a:bodyPr vert="horz" lIns="91431" tIns="45715" rIns="91431" bIns="45715" rtlCol="0"/>
          <a:lstStyle>
            <a:lvl1pPr algn="l">
              <a:defRPr sz="1200"/>
            </a:lvl1pPr>
          </a:lstStyle>
          <a:p>
            <a:endParaRPr lang="en-GB"/>
          </a:p>
        </p:txBody>
      </p:sp>
      <p:sp>
        <p:nvSpPr>
          <p:cNvPr id="3" name="Date Placeholder 2"/>
          <p:cNvSpPr>
            <a:spLocks noGrp="1"/>
          </p:cNvSpPr>
          <p:nvPr>
            <p:ph type="dt" sz="quarter" idx="1"/>
          </p:nvPr>
        </p:nvSpPr>
        <p:spPr>
          <a:xfrm>
            <a:off x="3897313" y="0"/>
            <a:ext cx="2982912" cy="501650"/>
          </a:xfrm>
          <a:prstGeom prst="rect">
            <a:avLst/>
          </a:prstGeom>
        </p:spPr>
        <p:txBody>
          <a:bodyPr vert="horz" lIns="91431" tIns="45715" rIns="91431" bIns="45715" rtlCol="0"/>
          <a:lstStyle>
            <a:lvl1pPr algn="r">
              <a:defRPr sz="1200"/>
            </a:lvl1pPr>
          </a:lstStyle>
          <a:p>
            <a:fld id="{35FC2F76-4763-4488-8B87-0CCC8CBFE0A3}" type="datetimeFigureOut">
              <a:rPr lang="en-GB" smtClean="0"/>
              <a:t>19/07/2025</a:t>
            </a:fld>
            <a:endParaRPr lang="en-GB"/>
          </a:p>
        </p:txBody>
      </p:sp>
      <p:sp>
        <p:nvSpPr>
          <p:cNvPr id="4" name="Footer Placeholder 3"/>
          <p:cNvSpPr>
            <a:spLocks noGrp="1"/>
          </p:cNvSpPr>
          <p:nvPr>
            <p:ph type="ftr" sz="quarter" idx="2"/>
          </p:nvPr>
        </p:nvSpPr>
        <p:spPr>
          <a:xfrm>
            <a:off x="1" y="9501188"/>
            <a:ext cx="2982913" cy="501650"/>
          </a:xfrm>
          <a:prstGeom prst="rect">
            <a:avLst/>
          </a:prstGeom>
        </p:spPr>
        <p:txBody>
          <a:bodyPr vert="horz" lIns="91431" tIns="45715" rIns="91431" bIns="45715" rtlCol="0" anchor="b"/>
          <a:lstStyle>
            <a:lvl1pPr algn="l">
              <a:defRPr sz="1200"/>
            </a:lvl1pPr>
          </a:lstStyle>
          <a:p>
            <a:endParaRPr lang="en-GB"/>
          </a:p>
        </p:txBody>
      </p:sp>
      <p:sp>
        <p:nvSpPr>
          <p:cNvPr id="5" name="Slide Number Placeholder 4"/>
          <p:cNvSpPr>
            <a:spLocks noGrp="1"/>
          </p:cNvSpPr>
          <p:nvPr>
            <p:ph type="sldNum" sz="quarter" idx="3"/>
          </p:nvPr>
        </p:nvSpPr>
        <p:spPr>
          <a:xfrm>
            <a:off x="3897313" y="9501188"/>
            <a:ext cx="2982912" cy="501650"/>
          </a:xfrm>
          <a:prstGeom prst="rect">
            <a:avLst/>
          </a:prstGeom>
        </p:spPr>
        <p:txBody>
          <a:bodyPr vert="horz" lIns="91431" tIns="45715" rIns="91431" bIns="45715" rtlCol="0" anchor="b"/>
          <a:lstStyle>
            <a:lvl1pPr algn="r">
              <a:defRPr sz="1200"/>
            </a:lvl1pPr>
          </a:lstStyle>
          <a:p>
            <a:fld id="{E7D0AFE7-DA96-44E4-88AA-E098244058E0}" type="slidenum">
              <a:rPr lang="en-GB" smtClean="0"/>
              <a:t>‹#›</a:t>
            </a:fld>
            <a:endParaRPr lang="en-GB"/>
          </a:p>
        </p:txBody>
      </p:sp>
    </p:spTree>
    <p:extLst>
      <p:ext uri="{BB962C8B-B14F-4D97-AF65-F5344CB8AC3E}">
        <p14:creationId xmlns:p14="http://schemas.microsoft.com/office/powerpoint/2010/main" val="343214514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2982119" cy="501879"/>
          </a:xfrm>
          <a:prstGeom prst="rect">
            <a:avLst/>
          </a:prstGeom>
        </p:spPr>
        <p:txBody>
          <a:bodyPr vert="horz" lIns="96469" tIns="48234" rIns="96469" bIns="48234" rtlCol="0"/>
          <a:lstStyle>
            <a:lvl1pPr algn="l">
              <a:defRPr sz="1300"/>
            </a:lvl1pPr>
          </a:lstStyle>
          <a:p>
            <a:endParaRPr lang="en-GB"/>
          </a:p>
        </p:txBody>
      </p:sp>
      <p:sp>
        <p:nvSpPr>
          <p:cNvPr id="3" name="Date Placeholder 2"/>
          <p:cNvSpPr>
            <a:spLocks noGrp="1"/>
          </p:cNvSpPr>
          <p:nvPr>
            <p:ph type="dt" idx="1"/>
          </p:nvPr>
        </p:nvSpPr>
        <p:spPr>
          <a:xfrm>
            <a:off x="3898103" y="1"/>
            <a:ext cx="2982119" cy="501879"/>
          </a:xfrm>
          <a:prstGeom prst="rect">
            <a:avLst/>
          </a:prstGeom>
        </p:spPr>
        <p:txBody>
          <a:bodyPr vert="horz" lIns="96469" tIns="48234" rIns="96469" bIns="48234" rtlCol="0"/>
          <a:lstStyle>
            <a:lvl1pPr algn="r">
              <a:defRPr sz="1300"/>
            </a:lvl1pPr>
          </a:lstStyle>
          <a:p>
            <a:fld id="{6BE38EFA-75AE-4DD2-BF2E-3EE03414F2ED}" type="datetimeFigureOut">
              <a:rPr lang="en-GB" smtClean="0"/>
              <a:t>19/07/2025</a:t>
            </a:fld>
            <a:endParaRPr lang="en-GB"/>
          </a:p>
        </p:txBody>
      </p:sp>
      <p:sp>
        <p:nvSpPr>
          <p:cNvPr id="4" name="Slide Image Placeholder 3"/>
          <p:cNvSpPr>
            <a:spLocks noGrp="1" noRot="1" noChangeAspect="1"/>
          </p:cNvSpPr>
          <p:nvPr>
            <p:ph type="sldImg" idx="2"/>
          </p:nvPr>
        </p:nvSpPr>
        <p:spPr>
          <a:xfrm>
            <a:off x="441325" y="1250950"/>
            <a:ext cx="5999163" cy="3375025"/>
          </a:xfrm>
          <a:prstGeom prst="rect">
            <a:avLst/>
          </a:prstGeom>
          <a:noFill/>
          <a:ln w="12700">
            <a:solidFill>
              <a:prstClr val="black"/>
            </a:solidFill>
          </a:ln>
        </p:spPr>
        <p:txBody>
          <a:bodyPr vert="horz" lIns="96469" tIns="48234" rIns="96469" bIns="48234" rtlCol="0" anchor="ctr"/>
          <a:lstStyle/>
          <a:p>
            <a:endParaRPr lang="en-GB"/>
          </a:p>
        </p:txBody>
      </p:sp>
      <p:sp>
        <p:nvSpPr>
          <p:cNvPr id="5" name="Notes Placeholder 4"/>
          <p:cNvSpPr>
            <a:spLocks noGrp="1"/>
          </p:cNvSpPr>
          <p:nvPr>
            <p:ph type="body" sz="quarter" idx="3"/>
          </p:nvPr>
        </p:nvSpPr>
        <p:spPr>
          <a:xfrm>
            <a:off x="688182" y="4813866"/>
            <a:ext cx="5505450" cy="3938617"/>
          </a:xfrm>
          <a:prstGeom prst="rect">
            <a:avLst/>
          </a:prstGeom>
        </p:spPr>
        <p:txBody>
          <a:bodyPr vert="horz" lIns="96469" tIns="48234" rIns="96469" bIns="4823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500961"/>
            <a:ext cx="2982119" cy="501878"/>
          </a:xfrm>
          <a:prstGeom prst="rect">
            <a:avLst/>
          </a:prstGeom>
        </p:spPr>
        <p:txBody>
          <a:bodyPr vert="horz" lIns="96469" tIns="48234" rIns="96469" bIns="48234" rtlCol="0" anchor="b"/>
          <a:lstStyle>
            <a:lvl1pPr algn="l">
              <a:defRPr sz="1300"/>
            </a:lvl1pPr>
          </a:lstStyle>
          <a:p>
            <a:endParaRPr lang="en-GB"/>
          </a:p>
        </p:txBody>
      </p:sp>
      <p:sp>
        <p:nvSpPr>
          <p:cNvPr id="7" name="Slide Number Placeholder 6"/>
          <p:cNvSpPr>
            <a:spLocks noGrp="1"/>
          </p:cNvSpPr>
          <p:nvPr>
            <p:ph type="sldNum" sz="quarter" idx="5"/>
          </p:nvPr>
        </p:nvSpPr>
        <p:spPr>
          <a:xfrm>
            <a:off x="3898103" y="9500961"/>
            <a:ext cx="2982119" cy="501878"/>
          </a:xfrm>
          <a:prstGeom prst="rect">
            <a:avLst/>
          </a:prstGeom>
        </p:spPr>
        <p:txBody>
          <a:bodyPr vert="horz" lIns="96469" tIns="48234" rIns="96469" bIns="48234" rtlCol="0" anchor="b"/>
          <a:lstStyle>
            <a:lvl1pPr algn="r">
              <a:defRPr sz="1300"/>
            </a:lvl1pPr>
          </a:lstStyle>
          <a:p>
            <a:fld id="{73BB09BB-3E15-4161-A96B-863E27ABA704}" type="slidenum">
              <a:rPr lang="en-GB" smtClean="0"/>
              <a:t>‹#›</a:t>
            </a:fld>
            <a:endParaRPr lang="en-GB"/>
          </a:p>
        </p:txBody>
      </p:sp>
    </p:spTree>
    <p:extLst>
      <p:ext uri="{BB962C8B-B14F-4D97-AF65-F5344CB8AC3E}">
        <p14:creationId xmlns:p14="http://schemas.microsoft.com/office/powerpoint/2010/main" val="3158860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www.coramlifeeducation.org.uk/scarf/lesson-plans/making-babies-1"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3BB09BB-3E15-4161-A96B-863E27ABA704}" type="slidenum">
              <a:rPr lang="en-GB" smtClean="0"/>
              <a:t>1</a:t>
            </a:fld>
            <a:endParaRPr lang="en-GB"/>
          </a:p>
        </p:txBody>
      </p:sp>
    </p:spTree>
    <p:extLst>
      <p:ext uri="{BB962C8B-B14F-4D97-AF65-F5344CB8AC3E}">
        <p14:creationId xmlns:p14="http://schemas.microsoft.com/office/powerpoint/2010/main" val="35226511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New guidance has come out. Does anyone</a:t>
            </a:r>
            <a:r>
              <a:rPr lang="en-GB" baseline="0" dirty="0"/>
              <a:t> know how old the previous guidance was?</a:t>
            </a:r>
          </a:p>
          <a:p>
            <a:r>
              <a:rPr lang="en-GB" baseline="0" dirty="0"/>
              <a:t>2000- 20 years ago!</a:t>
            </a:r>
            <a:endParaRPr lang="en-GB" dirty="0"/>
          </a:p>
        </p:txBody>
      </p:sp>
      <p:sp>
        <p:nvSpPr>
          <p:cNvPr id="4" name="Slide Number Placeholder 3"/>
          <p:cNvSpPr>
            <a:spLocks noGrp="1"/>
          </p:cNvSpPr>
          <p:nvPr>
            <p:ph type="sldNum" sz="quarter" idx="10"/>
          </p:nvPr>
        </p:nvSpPr>
        <p:spPr/>
        <p:txBody>
          <a:bodyPr/>
          <a:lstStyle/>
          <a:p>
            <a:fld id="{73BB09BB-3E15-4161-A96B-863E27ABA704}" type="slidenum">
              <a:rPr lang="en-GB" smtClean="0"/>
              <a:t>2</a:t>
            </a:fld>
            <a:endParaRPr lang="en-GB"/>
          </a:p>
        </p:txBody>
      </p:sp>
    </p:spTree>
    <p:extLst>
      <p:ext uri="{BB962C8B-B14F-4D97-AF65-F5344CB8AC3E}">
        <p14:creationId xmlns:p14="http://schemas.microsoft.com/office/powerpoint/2010/main" val="14831648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ヒラギノ角ゴ Pro W3" charset="-128"/>
              </a:defRPr>
            </a:lvl1pPr>
            <a:lvl2pPr marL="742874" indent="-285721">
              <a:defRPr sz="2400">
                <a:solidFill>
                  <a:schemeClr val="tx1"/>
                </a:solidFill>
                <a:latin typeface="Arial" panose="020B0604020202020204" pitchFamily="34" charset="0"/>
                <a:ea typeface="ヒラギノ角ゴ Pro W3" charset="-128"/>
              </a:defRPr>
            </a:lvl2pPr>
            <a:lvl3pPr marL="1142883" indent="-228576">
              <a:defRPr sz="2400">
                <a:solidFill>
                  <a:schemeClr val="tx1"/>
                </a:solidFill>
                <a:latin typeface="Arial" panose="020B0604020202020204" pitchFamily="34" charset="0"/>
                <a:ea typeface="ヒラギノ角ゴ Pro W3" charset="-128"/>
              </a:defRPr>
            </a:lvl3pPr>
            <a:lvl4pPr marL="1600036" indent="-228576">
              <a:defRPr sz="2400">
                <a:solidFill>
                  <a:schemeClr val="tx1"/>
                </a:solidFill>
                <a:latin typeface="Arial" panose="020B0604020202020204" pitchFamily="34" charset="0"/>
                <a:ea typeface="ヒラギノ角ゴ Pro W3" charset="-128"/>
              </a:defRPr>
            </a:lvl4pPr>
            <a:lvl5pPr marL="2057190" indent="-228576">
              <a:defRPr sz="2400">
                <a:solidFill>
                  <a:schemeClr val="tx1"/>
                </a:solidFill>
                <a:latin typeface="Arial" panose="020B0604020202020204" pitchFamily="34" charset="0"/>
                <a:ea typeface="ヒラギノ角ゴ Pro W3" charset="-128"/>
              </a:defRPr>
            </a:lvl5pPr>
            <a:lvl6pPr marL="2514343" indent="-228576" eaLnBrk="0" fontAlgn="base" hangingPunct="0">
              <a:spcBef>
                <a:spcPct val="0"/>
              </a:spcBef>
              <a:spcAft>
                <a:spcPct val="0"/>
              </a:spcAft>
              <a:defRPr sz="2400">
                <a:solidFill>
                  <a:schemeClr val="tx1"/>
                </a:solidFill>
                <a:latin typeface="Arial" panose="020B0604020202020204" pitchFamily="34" charset="0"/>
                <a:ea typeface="ヒラギノ角ゴ Pro W3" charset="-128"/>
              </a:defRPr>
            </a:lvl6pPr>
            <a:lvl7pPr marL="2971496" indent="-228576" eaLnBrk="0" fontAlgn="base" hangingPunct="0">
              <a:spcBef>
                <a:spcPct val="0"/>
              </a:spcBef>
              <a:spcAft>
                <a:spcPct val="0"/>
              </a:spcAft>
              <a:defRPr sz="2400">
                <a:solidFill>
                  <a:schemeClr val="tx1"/>
                </a:solidFill>
                <a:latin typeface="Arial" panose="020B0604020202020204" pitchFamily="34" charset="0"/>
                <a:ea typeface="ヒラギノ角ゴ Pro W3" charset="-128"/>
              </a:defRPr>
            </a:lvl7pPr>
            <a:lvl8pPr marL="3428649" indent="-228576" eaLnBrk="0" fontAlgn="base" hangingPunct="0">
              <a:spcBef>
                <a:spcPct val="0"/>
              </a:spcBef>
              <a:spcAft>
                <a:spcPct val="0"/>
              </a:spcAft>
              <a:defRPr sz="2400">
                <a:solidFill>
                  <a:schemeClr val="tx1"/>
                </a:solidFill>
                <a:latin typeface="Arial" panose="020B0604020202020204" pitchFamily="34" charset="0"/>
                <a:ea typeface="ヒラギノ角ゴ Pro W3" charset="-128"/>
              </a:defRPr>
            </a:lvl8pPr>
            <a:lvl9pPr marL="3885803" indent="-228576" eaLnBrk="0" fontAlgn="base" hangingPunct="0">
              <a:spcBef>
                <a:spcPct val="0"/>
              </a:spcBef>
              <a:spcAft>
                <a:spcPct val="0"/>
              </a:spcAft>
              <a:defRPr sz="2400">
                <a:solidFill>
                  <a:schemeClr val="tx1"/>
                </a:solidFill>
                <a:latin typeface="Arial" panose="020B0604020202020204" pitchFamily="34" charset="0"/>
                <a:ea typeface="ヒラギノ角ゴ Pro W3" charset="-128"/>
              </a:defRPr>
            </a:lvl9pPr>
          </a:lstStyle>
          <a:p>
            <a:fld id="{E317CA44-E8A5-418D-A37E-C4830E9AB4B8}" type="slidenum">
              <a:rPr lang="en-US" altLang="en-US" sz="1200">
                <a:solidFill>
                  <a:srgbClr val="000000"/>
                </a:solidFill>
              </a:rPr>
              <a:pPr/>
              <a:t>3</a:t>
            </a:fld>
            <a:endParaRPr lang="en-US" altLang="en-US" sz="1200">
              <a:solidFill>
                <a:srgbClr val="000000"/>
              </a:solidFill>
            </a:endParaRPr>
          </a:p>
        </p:txBody>
      </p:sp>
      <p:sp>
        <p:nvSpPr>
          <p:cNvPr id="5123" name="Rectangle 2"/>
          <p:cNvSpPr>
            <a:spLocks noGrp="1" noRot="1" noChangeAspect="1" noChangeArrowheads="1" noTextEdit="1"/>
          </p:cNvSpPr>
          <p:nvPr>
            <p:ph type="sldImg"/>
          </p:nvPr>
        </p:nvSpPr>
        <p:spPr>
          <a:ln/>
        </p:spPr>
      </p:sp>
      <p:sp>
        <p:nvSpPr>
          <p:cNvPr id="512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dirty="0">
                <a:latin typeface="Arial" panose="020B0604020202020204" pitchFamily="34" charset="0"/>
                <a:ea typeface="ヒラギノ角ゴ Pro W3" charset="-128"/>
              </a:rPr>
              <a:t>Remind</a:t>
            </a:r>
            <a:r>
              <a:rPr lang="en-US" altLang="en-US" baseline="0" dirty="0">
                <a:latin typeface="Arial" panose="020B0604020202020204" pitchFamily="34" charset="0"/>
                <a:ea typeface="ヒラギノ角ゴ Pro W3" charset="-128"/>
              </a:rPr>
              <a:t> ourselves of the reasons why the RSE and Health Ed has become statutory.</a:t>
            </a:r>
          </a:p>
          <a:p>
            <a:r>
              <a:rPr lang="en-GB" dirty="0"/>
              <a:t>1st March 2017 that the then Ed Sec, Justine Greening, announced changes to statutory status of RSE</a:t>
            </a:r>
          </a:p>
          <a:p>
            <a:r>
              <a:rPr lang="en-GB" dirty="0"/>
              <a:t>Children and Social Work Act, March 2017</a:t>
            </a:r>
          </a:p>
          <a:p>
            <a:endParaRPr lang="en-GB" dirty="0"/>
          </a:p>
          <a:p>
            <a:r>
              <a:rPr lang="en-GB" dirty="0"/>
              <a:t>The guidance</a:t>
            </a:r>
            <a:r>
              <a:rPr lang="en-GB" baseline="0" dirty="0"/>
              <a:t> needs to relate to the modern world, making sure that children and young people are taught how to navigate the modern world safely both on and offline. </a:t>
            </a:r>
            <a:r>
              <a:rPr lang="en-US" altLang="en-US" baseline="0" dirty="0">
                <a:latin typeface="Arial" panose="020B0604020202020204" pitchFamily="34" charset="0"/>
                <a:ea typeface="ヒラギノ角ゴ Pro W3" charset="-128"/>
              </a:rPr>
              <a:t>About keeping children safe and acknowledging that the world has changed dramatically since we were children.</a:t>
            </a:r>
            <a:endParaRPr lang="en-US" altLang="en-US" dirty="0">
              <a:latin typeface="Arial" panose="020B0604020202020204" pitchFamily="34" charset="0"/>
              <a:ea typeface="ヒラギノ角ゴ Pro W3" charset="-128"/>
            </a:endParaRPr>
          </a:p>
        </p:txBody>
      </p:sp>
    </p:spTree>
    <p:extLst>
      <p:ext uri="{BB962C8B-B14F-4D97-AF65-F5344CB8AC3E}">
        <p14:creationId xmlns:p14="http://schemas.microsoft.com/office/powerpoint/2010/main" val="30673348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a:ln/>
        </p:spPr>
      </p:sp>
      <p:sp>
        <p:nvSpPr>
          <p:cNvPr id="2048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baseline="0" dirty="0">
                <a:latin typeface="Arial" panose="020B0604020202020204" pitchFamily="34" charset="0"/>
                <a:ea typeface="ヒラギノ角ゴ Pro W3" charset="-128"/>
              </a:rPr>
              <a:t>Statutory status from September 2020.</a:t>
            </a:r>
          </a:p>
          <a:p>
            <a:endParaRPr lang="en-GB" altLang="en-US" baseline="0" dirty="0">
              <a:latin typeface="Arial" panose="020B0604020202020204" pitchFamily="34" charset="0"/>
              <a:ea typeface="ヒラギノ角ゴ Pro W3" charset="-128"/>
            </a:endParaRPr>
          </a:p>
          <a:p>
            <a:r>
              <a:rPr lang="en-GB" altLang="en-US" baseline="0" dirty="0">
                <a:latin typeface="Arial" panose="020B0604020202020204" pitchFamily="34" charset="0"/>
                <a:ea typeface="ヒラギノ角ゴ Pro W3" charset="-128"/>
              </a:rPr>
              <a:t>Relationships Education is statutory in primary schools and the DfE strongly encourages them to continue teaching age appropriate sex education. </a:t>
            </a:r>
            <a:endParaRPr lang="en-GB" altLang="en-US" dirty="0">
              <a:latin typeface="Arial" panose="020B0604020202020204" pitchFamily="34" charset="0"/>
              <a:ea typeface="ヒラギノ角ゴ Pro W3" charset="-128"/>
            </a:endParaRPr>
          </a:p>
          <a:p>
            <a:endParaRPr lang="en-GB" altLang="en-US" dirty="0">
              <a:latin typeface="Arial" panose="020B0604020202020204" pitchFamily="34" charset="0"/>
              <a:ea typeface="ヒラギノ角ゴ Pro W3" charset="-128"/>
            </a:endParaRPr>
          </a:p>
          <a:p>
            <a:endParaRPr lang="en-GB" altLang="en-US" dirty="0">
              <a:latin typeface="Arial" panose="020B0604020202020204" pitchFamily="34" charset="0"/>
              <a:ea typeface="ヒラギノ角ゴ Pro W3" charset="-128"/>
            </a:endParaRPr>
          </a:p>
          <a:p>
            <a:endParaRPr lang="en-GB" altLang="en-US" dirty="0">
              <a:latin typeface="Arial" panose="020B0604020202020204" pitchFamily="34" charset="0"/>
              <a:ea typeface="ヒラギノ角ゴ Pro W3" charset="-128"/>
            </a:endParaRPr>
          </a:p>
          <a:p>
            <a:endParaRPr lang="en-GB" altLang="en-US" dirty="0">
              <a:latin typeface="Arial" panose="020B0604020202020204" pitchFamily="34" charset="0"/>
              <a:ea typeface="ヒラギノ角ゴ Pro W3" charset="-128"/>
            </a:endParaRPr>
          </a:p>
          <a:p>
            <a:endParaRPr lang="en-GB" altLang="en-US" dirty="0">
              <a:latin typeface="Arial" panose="020B0604020202020204" pitchFamily="34" charset="0"/>
              <a:ea typeface="ヒラギノ角ゴ Pro W3" charset="-128"/>
            </a:endParaRPr>
          </a:p>
          <a:p>
            <a:endParaRPr lang="en-GB" altLang="en-US" dirty="0">
              <a:latin typeface="Arial" panose="020B0604020202020204" pitchFamily="34" charset="0"/>
              <a:ea typeface="ヒラギノ角ゴ Pro W3" charset="-128"/>
            </a:endParaRPr>
          </a:p>
        </p:txBody>
      </p:sp>
      <p:sp>
        <p:nvSpPr>
          <p:cNvPr id="2048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ヒラギノ角ゴ Pro W3" charset="-128"/>
              </a:defRPr>
            </a:lvl1pPr>
            <a:lvl2pPr marL="742874" indent="-285721">
              <a:defRPr sz="2400">
                <a:solidFill>
                  <a:schemeClr val="tx1"/>
                </a:solidFill>
                <a:latin typeface="Arial" panose="020B0604020202020204" pitchFamily="34" charset="0"/>
                <a:ea typeface="ヒラギノ角ゴ Pro W3" charset="-128"/>
              </a:defRPr>
            </a:lvl2pPr>
            <a:lvl3pPr marL="1142883" indent="-228576">
              <a:defRPr sz="2400">
                <a:solidFill>
                  <a:schemeClr val="tx1"/>
                </a:solidFill>
                <a:latin typeface="Arial" panose="020B0604020202020204" pitchFamily="34" charset="0"/>
                <a:ea typeface="ヒラギノ角ゴ Pro W3" charset="-128"/>
              </a:defRPr>
            </a:lvl3pPr>
            <a:lvl4pPr marL="1600036" indent="-228576">
              <a:defRPr sz="2400">
                <a:solidFill>
                  <a:schemeClr val="tx1"/>
                </a:solidFill>
                <a:latin typeface="Arial" panose="020B0604020202020204" pitchFamily="34" charset="0"/>
                <a:ea typeface="ヒラギノ角ゴ Pro W3" charset="-128"/>
              </a:defRPr>
            </a:lvl4pPr>
            <a:lvl5pPr marL="2057190" indent="-228576">
              <a:defRPr sz="2400">
                <a:solidFill>
                  <a:schemeClr val="tx1"/>
                </a:solidFill>
                <a:latin typeface="Arial" panose="020B0604020202020204" pitchFamily="34" charset="0"/>
                <a:ea typeface="ヒラギノ角ゴ Pro W3" charset="-128"/>
              </a:defRPr>
            </a:lvl5pPr>
            <a:lvl6pPr marL="2514343" indent="-228576" eaLnBrk="0" fontAlgn="base" hangingPunct="0">
              <a:spcBef>
                <a:spcPct val="0"/>
              </a:spcBef>
              <a:spcAft>
                <a:spcPct val="0"/>
              </a:spcAft>
              <a:defRPr sz="2400">
                <a:solidFill>
                  <a:schemeClr val="tx1"/>
                </a:solidFill>
                <a:latin typeface="Arial" panose="020B0604020202020204" pitchFamily="34" charset="0"/>
                <a:ea typeface="ヒラギノ角ゴ Pro W3" charset="-128"/>
              </a:defRPr>
            </a:lvl6pPr>
            <a:lvl7pPr marL="2971496" indent="-228576" eaLnBrk="0" fontAlgn="base" hangingPunct="0">
              <a:spcBef>
                <a:spcPct val="0"/>
              </a:spcBef>
              <a:spcAft>
                <a:spcPct val="0"/>
              </a:spcAft>
              <a:defRPr sz="2400">
                <a:solidFill>
                  <a:schemeClr val="tx1"/>
                </a:solidFill>
                <a:latin typeface="Arial" panose="020B0604020202020204" pitchFamily="34" charset="0"/>
                <a:ea typeface="ヒラギノ角ゴ Pro W3" charset="-128"/>
              </a:defRPr>
            </a:lvl7pPr>
            <a:lvl8pPr marL="3428649" indent="-228576" eaLnBrk="0" fontAlgn="base" hangingPunct="0">
              <a:spcBef>
                <a:spcPct val="0"/>
              </a:spcBef>
              <a:spcAft>
                <a:spcPct val="0"/>
              </a:spcAft>
              <a:defRPr sz="2400">
                <a:solidFill>
                  <a:schemeClr val="tx1"/>
                </a:solidFill>
                <a:latin typeface="Arial" panose="020B0604020202020204" pitchFamily="34" charset="0"/>
                <a:ea typeface="ヒラギノ角ゴ Pro W3" charset="-128"/>
              </a:defRPr>
            </a:lvl8pPr>
            <a:lvl9pPr marL="3885803" indent="-228576" eaLnBrk="0" fontAlgn="base" hangingPunct="0">
              <a:spcBef>
                <a:spcPct val="0"/>
              </a:spcBef>
              <a:spcAft>
                <a:spcPct val="0"/>
              </a:spcAft>
              <a:defRPr sz="2400">
                <a:solidFill>
                  <a:schemeClr val="tx1"/>
                </a:solidFill>
                <a:latin typeface="Arial" panose="020B0604020202020204" pitchFamily="34" charset="0"/>
                <a:ea typeface="ヒラギノ角ゴ Pro W3" charset="-128"/>
              </a:defRPr>
            </a:lvl9pPr>
          </a:lstStyle>
          <a:p>
            <a:fld id="{35CBB4A4-382D-4153-9D61-AE7588071EE4}" type="slidenum">
              <a:rPr lang="en-GB" altLang="en-US" sz="1200"/>
              <a:pPr/>
              <a:t>4</a:t>
            </a:fld>
            <a:endParaRPr lang="en-GB" altLang="en-US" sz="1200"/>
          </a:p>
        </p:txBody>
      </p:sp>
    </p:spTree>
    <p:extLst>
      <p:ext uri="{BB962C8B-B14F-4D97-AF65-F5344CB8AC3E}">
        <p14:creationId xmlns:p14="http://schemas.microsoft.com/office/powerpoint/2010/main" val="20804963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a:ln/>
        </p:spPr>
      </p:sp>
      <p:sp>
        <p:nvSpPr>
          <p:cNvPr id="2048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latin typeface="Arial" panose="020B0604020202020204" pitchFamily="34" charset="0"/>
              <a:ea typeface="ヒラギノ角ゴ Pro W3" charset="-128"/>
            </a:endParaRPr>
          </a:p>
          <a:p>
            <a:r>
              <a:rPr lang="en-GB" altLang="en-US" dirty="0">
                <a:latin typeface="Arial" panose="020B0604020202020204" pitchFamily="34" charset="0"/>
                <a:ea typeface="ヒラギノ角ゴ Pro W3" charset="-128"/>
              </a:rPr>
              <a:t>Parents withdrawal: </a:t>
            </a:r>
          </a:p>
          <a:p>
            <a:r>
              <a:rPr lang="en-GB" altLang="en-US" dirty="0">
                <a:latin typeface="Arial" panose="020B0604020202020204" pitchFamily="34" charset="0"/>
                <a:ea typeface="ヒラギノ角ゴ Pro W3" charset="-128"/>
              </a:rPr>
              <a:t>Secondary- In RSE parents have right to request child is withdrawn from some or all of sex education delivered as part of RSE.  Guidance states good practice involves head teacher discussing the request with the parent and the child (if appropriate), and to discuss the benefits of receiving RSE and any detrimental affects that withdrawal might have. Once discussion have taken place, school should respect parents request to withdraw up to and until three terms before the child turns 16. At that point the child can chose to opt-in.</a:t>
            </a:r>
          </a:p>
          <a:p>
            <a:endParaRPr lang="en-GB" altLang="en-US" dirty="0">
              <a:latin typeface="Arial" panose="020B0604020202020204" pitchFamily="34" charset="0"/>
              <a:ea typeface="ヒラギノ角ゴ Pro W3" charset="-128"/>
            </a:endParaRPr>
          </a:p>
          <a:p>
            <a:r>
              <a:rPr lang="en-GB" altLang="en-US" dirty="0">
                <a:latin typeface="Arial" panose="020B0604020202020204" pitchFamily="34" charset="0"/>
                <a:ea typeface="ヒラギノ角ゴ Pro W3" charset="-128"/>
              </a:rPr>
              <a:t>Primary schools- Head teachers will automatically grant a request to withdraw a pupil from any sex education delivered in primary schools, other that as part of the NC science curriculum. However</a:t>
            </a:r>
            <a:r>
              <a:rPr lang="en-GB" altLang="en-US" baseline="0" dirty="0">
                <a:latin typeface="Arial" panose="020B0604020202020204" pitchFamily="34" charset="0"/>
                <a:ea typeface="ヒラギノ角ゴ Pro W3" charset="-128"/>
              </a:rPr>
              <a:t> it is best practice to invite parents who are considering withdrawing their child to discuss their concerns and allay their fears, in case a withdrawal is being made on untruths about what is being taught. </a:t>
            </a:r>
            <a:endParaRPr lang="en-GB" altLang="en-US" dirty="0">
              <a:latin typeface="Arial" panose="020B0604020202020204" pitchFamily="34" charset="0"/>
              <a:ea typeface="ヒラギノ角ゴ Pro W3" charset="-128"/>
            </a:endParaRPr>
          </a:p>
          <a:p>
            <a:endParaRPr lang="en-GB" altLang="en-US" dirty="0">
              <a:latin typeface="Arial" panose="020B0604020202020204" pitchFamily="34" charset="0"/>
              <a:ea typeface="ヒラギノ角ゴ Pro W3" charset="-128"/>
            </a:endParaRPr>
          </a:p>
          <a:p>
            <a:r>
              <a:rPr lang="en-GB" altLang="en-US" dirty="0">
                <a:latin typeface="Arial" panose="020B0604020202020204" pitchFamily="34" charset="0"/>
                <a:ea typeface="ヒラギノ角ゴ Pro W3" charset="-128"/>
              </a:rPr>
              <a:t>Academies and free schools aren’t required by law to follow the National Curriculum, and so may not follow these programmes of study. However, they do have to teach a broad and balanced curriculum that includes science. And they do have to teach Health Education from September. </a:t>
            </a:r>
          </a:p>
          <a:p>
            <a:endParaRPr lang="en-GB" altLang="en-US" dirty="0">
              <a:latin typeface="Arial" panose="020B0604020202020204" pitchFamily="34" charset="0"/>
              <a:ea typeface="ヒラギノ角ゴ Pro W3" charset="-128"/>
            </a:endParaRPr>
          </a:p>
          <a:p>
            <a:r>
              <a:rPr lang="en-GB" altLang="en-US" dirty="0">
                <a:latin typeface="Arial" panose="020B0604020202020204" pitchFamily="34" charset="0"/>
                <a:ea typeface="ヒラギノ角ゴ Pro W3" charset="-128"/>
              </a:rPr>
              <a:t>Faith schools</a:t>
            </a:r>
            <a:r>
              <a:rPr lang="en-GB" altLang="en-US" baseline="0" dirty="0">
                <a:latin typeface="Arial" panose="020B0604020202020204" pitchFamily="34" charset="0"/>
                <a:ea typeface="ヒラギノ角ゴ Pro W3" charset="-128"/>
              </a:rPr>
              <a:t> must teach Relationships and Health Education. They also have the flexibility to use additional resources to support the delivery of relationships which discusses in more detail their beliefs in regards to relationships and family life, e.g. a couple should be married before having children.</a:t>
            </a:r>
          </a:p>
          <a:p>
            <a:endParaRPr lang="en-GB" altLang="en-US" baseline="0" dirty="0">
              <a:latin typeface="Arial" panose="020B0604020202020204" pitchFamily="34" charset="0"/>
              <a:ea typeface="ヒラギノ角ゴ Pro W3" charset="-128"/>
            </a:endParaRPr>
          </a:p>
          <a:p>
            <a:r>
              <a:rPr lang="en-GB" altLang="en-US" dirty="0">
                <a:latin typeface="Arial" panose="020B0604020202020204" pitchFamily="34" charset="0"/>
                <a:ea typeface="ヒラギノ角ゴ Pro W3" charset="-128"/>
              </a:rPr>
              <a:t>Where RSE provision is outstanding the school has generally embraced the natural fit between the core values that run throughout RSE, which revolve around love, care and respect, and the ethos of their school, which tends to be the same. What mustn’t be allowed to happen is for schools to exclude particular topics or information because of the faith or beliefs of parents, or the religious status of the school. Need to be clear what is an opinion and what is fact. (quote taken</a:t>
            </a:r>
            <a:r>
              <a:rPr lang="en-GB" altLang="en-US" baseline="0" dirty="0">
                <a:latin typeface="Arial" panose="020B0604020202020204" pitchFamily="34" charset="0"/>
                <a:ea typeface="ヒラギノ角ゴ Pro W3" charset="-128"/>
              </a:rPr>
              <a:t> from Sex Education </a:t>
            </a:r>
            <a:r>
              <a:rPr lang="en-GB" altLang="en-US" dirty="0">
                <a:latin typeface="Arial" panose="020B0604020202020204" pitchFamily="34" charset="0"/>
                <a:ea typeface="ヒラギノ角ゴ Pro W3" charset="-128"/>
              </a:rPr>
              <a:t>Forum)</a:t>
            </a:r>
          </a:p>
          <a:p>
            <a:endParaRPr lang="en-GB" altLang="en-US" dirty="0">
              <a:latin typeface="Arial" panose="020B0604020202020204" pitchFamily="34" charset="0"/>
              <a:ea typeface="ヒラギノ角ゴ Pro W3" charset="-128"/>
            </a:endParaRPr>
          </a:p>
          <a:p>
            <a:endParaRPr lang="en-GB" altLang="en-US" dirty="0">
              <a:latin typeface="Arial" panose="020B0604020202020204" pitchFamily="34" charset="0"/>
              <a:ea typeface="ヒラギノ角ゴ Pro W3" charset="-128"/>
            </a:endParaRPr>
          </a:p>
          <a:p>
            <a:endParaRPr lang="en-GB" altLang="en-US" dirty="0">
              <a:latin typeface="Arial" panose="020B0604020202020204" pitchFamily="34" charset="0"/>
              <a:ea typeface="ヒラギノ角ゴ Pro W3" charset="-128"/>
            </a:endParaRPr>
          </a:p>
          <a:p>
            <a:endParaRPr lang="en-GB" altLang="en-US" dirty="0">
              <a:latin typeface="Arial" panose="020B0604020202020204" pitchFamily="34" charset="0"/>
              <a:ea typeface="ヒラギノ角ゴ Pro W3" charset="-128"/>
            </a:endParaRPr>
          </a:p>
          <a:p>
            <a:endParaRPr lang="en-GB" altLang="en-US" dirty="0">
              <a:latin typeface="Arial" panose="020B0604020202020204" pitchFamily="34" charset="0"/>
              <a:ea typeface="ヒラギノ角ゴ Pro W3" charset="-128"/>
            </a:endParaRPr>
          </a:p>
          <a:p>
            <a:endParaRPr lang="en-GB" altLang="en-US" dirty="0">
              <a:latin typeface="Arial" panose="020B0604020202020204" pitchFamily="34" charset="0"/>
              <a:ea typeface="ヒラギノ角ゴ Pro W3" charset="-128"/>
            </a:endParaRPr>
          </a:p>
          <a:p>
            <a:endParaRPr lang="en-GB" altLang="en-US" dirty="0">
              <a:latin typeface="Arial" panose="020B0604020202020204" pitchFamily="34" charset="0"/>
              <a:ea typeface="ヒラギノ角ゴ Pro W3" charset="-128"/>
            </a:endParaRPr>
          </a:p>
        </p:txBody>
      </p:sp>
      <p:sp>
        <p:nvSpPr>
          <p:cNvPr id="2048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ヒラギノ角ゴ Pro W3" charset="-128"/>
              </a:defRPr>
            </a:lvl1pPr>
            <a:lvl2pPr marL="742874" indent="-285721">
              <a:defRPr sz="2400">
                <a:solidFill>
                  <a:schemeClr val="tx1"/>
                </a:solidFill>
                <a:latin typeface="Arial" panose="020B0604020202020204" pitchFamily="34" charset="0"/>
                <a:ea typeface="ヒラギノ角ゴ Pro W3" charset="-128"/>
              </a:defRPr>
            </a:lvl2pPr>
            <a:lvl3pPr marL="1142883" indent="-228576">
              <a:defRPr sz="2400">
                <a:solidFill>
                  <a:schemeClr val="tx1"/>
                </a:solidFill>
                <a:latin typeface="Arial" panose="020B0604020202020204" pitchFamily="34" charset="0"/>
                <a:ea typeface="ヒラギノ角ゴ Pro W3" charset="-128"/>
              </a:defRPr>
            </a:lvl3pPr>
            <a:lvl4pPr marL="1600036" indent="-228576">
              <a:defRPr sz="2400">
                <a:solidFill>
                  <a:schemeClr val="tx1"/>
                </a:solidFill>
                <a:latin typeface="Arial" panose="020B0604020202020204" pitchFamily="34" charset="0"/>
                <a:ea typeface="ヒラギノ角ゴ Pro W3" charset="-128"/>
              </a:defRPr>
            </a:lvl4pPr>
            <a:lvl5pPr marL="2057190" indent="-228576">
              <a:defRPr sz="2400">
                <a:solidFill>
                  <a:schemeClr val="tx1"/>
                </a:solidFill>
                <a:latin typeface="Arial" panose="020B0604020202020204" pitchFamily="34" charset="0"/>
                <a:ea typeface="ヒラギノ角ゴ Pro W3" charset="-128"/>
              </a:defRPr>
            </a:lvl5pPr>
            <a:lvl6pPr marL="2514343" indent="-228576" eaLnBrk="0" fontAlgn="base" hangingPunct="0">
              <a:spcBef>
                <a:spcPct val="0"/>
              </a:spcBef>
              <a:spcAft>
                <a:spcPct val="0"/>
              </a:spcAft>
              <a:defRPr sz="2400">
                <a:solidFill>
                  <a:schemeClr val="tx1"/>
                </a:solidFill>
                <a:latin typeface="Arial" panose="020B0604020202020204" pitchFamily="34" charset="0"/>
                <a:ea typeface="ヒラギノ角ゴ Pro W3" charset="-128"/>
              </a:defRPr>
            </a:lvl6pPr>
            <a:lvl7pPr marL="2971496" indent="-228576" eaLnBrk="0" fontAlgn="base" hangingPunct="0">
              <a:spcBef>
                <a:spcPct val="0"/>
              </a:spcBef>
              <a:spcAft>
                <a:spcPct val="0"/>
              </a:spcAft>
              <a:defRPr sz="2400">
                <a:solidFill>
                  <a:schemeClr val="tx1"/>
                </a:solidFill>
                <a:latin typeface="Arial" panose="020B0604020202020204" pitchFamily="34" charset="0"/>
                <a:ea typeface="ヒラギノ角ゴ Pro W3" charset="-128"/>
              </a:defRPr>
            </a:lvl7pPr>
            <a:lvl8pPr marL="3428649" indent="-228576" eaLnBrk="0" fontAlgn="base" hangingPunct="0">
              <a:spcBef>
                <a:spcPct val="0"/>
              </a:spcBef>
              <a:spcAft>
                <a:spcPct val="0"/>
              </a:spcAft>
              <a:defRPr sz="2400">
                <a:solidFill>
                  <a:schemeClr val="tx1"/>
                </a:solidFill>
                <a:latin typeface="Arial" panose="020B0604020202020204" pitchFamily="34" charset="0"/>
                <a:ea typeface="ヒラギノ角ゴ Pro W3" charset="-128"/>
              </a:defRPr>
            </a:lvl8pPr>
            <a:lvl9pPr marL="3885803" indent="-228576" eaLnBrk="0" fontAlgn="base" hangingPunct="0">
              <a:spcBef>
                <a:spcPct val="0"/>
              </a:spcBef>
              <a:spcAft>
                <a:spcPct val="0"/>
              </a:spcAft>
              <a:defRPr sz="2400">
                <a:solidFill>
                  <a:schemeClr val="tx1"/>
                </a:solidFill>
                <a:latin typeface="Arial" panose="020B0604020202020204" pitchFamily="34" charset="0"/>
                <a:ea typeface="ヒラギノ角ゴ Pro W3" charset="-128"/>
              </a:defRPr>
            </a:lvl9pPr>
          </a:lstStyle>
          <a:p>
            <a:fld id="{35CBB4A4-382D-4153-9D61-AE7588071EE4}" type="slidenum">
              <a:rPr lang="en-GB" altLang="en-US" sz="1200"/>
              <a:pPr/>
              <a:t>5</a:t>
            </a:fld>
            <a:endParaRPr lang="en-GB" altLang="en-US" sz="1200"/>
          </a:p>
        </p:txBody>
      </p:sp>
    </p:spTree>
    <p:extLst>
      <p:ext uri="{BB962C8B-B14F-4D97-AF65-F5344CB8AC3E}">
        <p14:creationId xmlns:p14="http://schemas.microsoft.com/office/powerpoint/2010/main" val="35631665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Once schools have developed their RSE policy it</a:t>
            </a:r>
            <a:r>
              <a:rPr lang="en-GB" baseline="0" dirty="0"/>
              <a:t> is important that they share it with parents and make it accessible via their website. Involving parents in the process of reviewing the policy ensures they understand how Relationships (and Sex) Education will be delivered in your school.</a:t>
            </a:r>
            <a:endParaRPr lang="en-GB" dirty="0"/>
          </a:p>
        </p:txBody>
      </p:sp>
      <p:sp>
        <p:nvSpPr>
          <p:cNvPr id="4" name="Slide Number Placeholder 3"/>
          <p:cNvSpPr>
            <a:spLocks noGrp="1"/>
          </p:cNvSpPr>
          <p:nvPr>
            <p:ph type="sldNum" sz="quarter" idx="10"/>
          </p:nvPr>
        </p:nvSpPr>
        <p:spPr/>
        <p:txBody>
          <a:bodyPr/>
          <a:lstStyle/>
          <a:p>
            <a:fld id="{73BB09BB-3E15-4161-A96B-863E27ABA704}" type="slidenum">
              <a:rPr lang="en-GB" smtClean="0"/>
              <a:t>7</a:t>
            </a:fld>
            <a:endParaRPr lang="en-GB"/>
          </a:p>
        </p:txBody>
      </p:sp>
    </p:spTree>
    <p:extLst>
      <p:ext uri="{BB962C8B-B14F-4D97-AF65-F5344CB8AC3E}">
        <p14:creationId xmlns:p14="http://schemas.microsoft.com/office/powerpoint/2010/main" val="29987883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latin typeface="Arial" panose="020B0604020202020204" pitchFamily="34" charset="0"/>
                <a:ea typeface="ヒラギノ角ゴ Pro W3" charset="-128"/>
              </a:rPr>
              <a:t>This</a:t>
            </a:r>
            <a:r>
              <a:rPr lang="en-GB" altLang="en-US" baseline="0" dirty="0">
                <a:latin typeface="Arial" panose="020B0604020202020204" pitchFamily="34" charset="0"/>
                <a:ea typeface="ヒラギノ角ゴ Pro W3" charset="-128"/>
              </a:rPr>
              <a:t> shows the Relationships Education Units.</a:t>
            </a:r>
          </a:p>
          <a:p>
            <a:endParaRPr lang="en-GB" altLang="en-US" dirty="0">
              <a:latin typeface="Arial" panose="020B0604020202020204" pitchFamily="34" charset="0"/>
              <a:ea typeface="ヒラギノ角ゴ Pro W3" charset="-128"/>
            </a:endParaRPr>
          </a:p>
          <a:p>
            <a:r>
              <a:rPr lang="en-GB" baseline="0" dirty="0"/>
              <a:t>The focus in primary schools will be on healthy, respectful relationships, concentrating on family and friendships, on and offline.</a:t>
            </a:r>
          </a:p>
          <a:p>
            <a:endParaRPr lang="en-GB" baseline="0" dirty="0"/>
          </a:p>
          <a:p>
            <a:r>
              <a:rPr lang="en-GB" baseline="0" dirty="0"/>
              <a:t>The proposed new curriculum will cover issues such as talking about emotions, online safety, body image, consent and harassment (in an age-appropriate way), stereotypes, respect and self-respect, tolerance and trust. A summary of each topic:</a:t>
            </a:r>
          </a:p>
          <a:p>
            <a:endParaRPr lang="en-GB" baseline="0" dirty="0"/>
          </a:p>
          <a:p>
            <a:r>
              <a:rPr lang="en-GB" baseline="0" dirty="0"/>
              <a:t>Families and people who care for me: acknowledging that families are important and provide love, security and stability, what a healthy family life looks like, that sometimes families look different, that these differences should be respected and that these families also provide care and love, and being able to recognise if a family relationship is making them feel unhappy or unsafe and who to talk to.</a:t>
            </a:r>
          </a:p>
          <a:p>
            <a:endParaRPr lang="en-GB" baseline="0" dirty="0"/>
          </a:p>
          <a:p>
            <a:r>
              <a:rPr lang="en-GB" baseline="0" dirty="0"/>
              <a:t>Caring Friendships: how important friendships are, how to choose and make friends, the characteristics of friendships, that most friendships have ups and downs and how to manage this, how to recognise who to trust and not to, and if a friendship is making them feel unhappy or sad, who to talk to.</a:t>
            </a:r>
          </a:p>
          <a:p>
            <a:endParaRPr lang="en-GB" baseline="0" dirty="0"/>
          </a:p>
          <a:p>
            <a:r>
              <a:rPr lang="en-GB" baseline="0" dirty="0"/>
              <a:t>Respectful relationships: importance of respecting others even when they are different from us and having self respect, learning about different types of bullying and the responsibilities of bystanders, knowing about stereotypes and permission seeking.</a:t>
            </a:r>
          </a:p>
          <a:p>
            <a:endParaRPr lang="en-GB" baseline="0" dirty="0"/>
          </a:p>
          <a:p>
            <a:r>
              <a:rPr lang="en-GB" baseline="0" dirty="0"/>
              <a:t>Online relationships: sometimes people behave differently online, need to behave respectfully online as you do offline, keeping safe and reporting harmful content, critically consider online friendships and sources of information.</a:t>
            </a:r>
          </a:p>
          <a:p>
            <a:endParaRPr lang="en-GB" baseline="0" dirty="0"/>
          </a:p>
          <a:p>
            <a:r>
              <a:rPr lang="en-GB" baseline="0" dirty="0"/>
              <a:t>Being safe: different types of boundaries between friendships, peers and others, concept of privacy, differences between appropriate and inappropriate touch or unsafe contact, how to respond safely and appropriately to adults, how to recognise and report unsafe or feeling bad about an adult, how to report concerns or abuse and the vocabulary and confidence to do so, where to get advice. </a:t>
            </a:r>
          </a:p>
          <a:p>
            <a:endParaRPr lang="en-GB" baseline="0" dirty="0"/>
          </a:p>
          <a:p>
            <a:endParaRPr lang="en-GB" baseline="0" dirty="0"/>
          </a:p>
          <a:p>
            <a:r>
              <a:rPr lang="en-GB" baseline="0" dirty="0"/>
              <a:t>Schools are free to determine how to deliver the content set out in the guidance, but suggest effective teaching involves breaking down units into a manageable size in a carefully sequenced way…a bit like our suggested half termly units! </a:t>
            </a:r>
          </a:p>
          <a:p>
            <a:endParaRPr lang="en-US" baseline="0" dirty="0"/>
          </a:p>
          <a:p>
            <a:r>
              <a:rPr lang="en-US" baseline="0" dirty="0"/>
              <a:t>Image taken from https://pixabay.com/illustrations/family-church-cross-faith-religion-5344669/</a:t>
            </a:r>
          </a:p>
          <a:p>
            <a:endParaRPr lang="en-GB" baseline="0" dirty="0"/>
          </a:p>
          <a:p>
            <a:endParaRPr lang="en-GB" baseline="0" dirty="0"/>
          </a:p>
          <a:p>
            <a:endParaRPr lang="en-GB" baseline="0" dirty="0"/>
          </a:p>
        </p:txBody>
      </p:sp>
      <p:sp>
        <p:nvSpPr>
          <p:cNvPr id="4" name="Slide Number Placeholder 3"/>
          <p:cNvSpPr>
            <a:spLocks noGrp="1"/>
          </p:cNvSpPr>
          <p:nvPr>
            <p:ph type="sldNum" sz="quarter" idx="10"/>
          </p:nvPr>
        </p:nvSpPr>
        <p:spPr/>
        <p:txBody>
          <a:bodyPr/>
          <a:lstStyle/>
          <a:p>
            <a:fld id="{73BB09BB-3E15-4161-A96B-863E27ABA704}" type="slidenum">
              <a:rPr lang="en-GB" smtClean="0"/>
              <a:t>8</a:t>
            </a:fld>
            <a:endParaRPr lang="en-GB"/>
          </a:p>
        </p:txBody>
      </p:sp>
    </p:spTree>
    <p:extLst>
      <p:ext uri="{BB962C8B-B14F-4D97-AF65-F5344CB8AC3E}">
        <p14:creationId xmlns:p14="http://schemas.microsoft.com/office/powerpoint/2010/main" val="15138533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latin typeface="Arial" panose="020B0604020202020204" pitchFamily="34" charset="0"/>
                <a:ea typeface="ヒラギノ角ゴ Pro W3" charset="-128"/>
              </a:rPr>
              <a:t>Health Education compulsory in all state funded schools but NOT independent schools. </a:t>
            </a:r>
          </a:p>
          <a:p>
            <a:endParaRPr lang="en-GB" altLang="en-US" dirty="0">
              <a:latin typeface="Arial" panose="020B0604020202020204" pitchFamily="34" charset="0"/>
              <a:ea typeface="ヒラギノ角ゴ Pro W3" charset="-128"/>
            </a:endParaRPr>
          </a:p>
          <a:p>
            <a:r>
              <a:rPr lang="en-GB" altLang="en-US" dirty="0">
                <a:latin typeface="Arial" panose="020B0604020202020204" pitchFamily="34" charset="0"/>
                <a:ea typeface="ヒラギノ角ゴ Pro W3" charset="-128"/>
              </a:rPr>
              <a:t>In the guidance the Health Education curriculum covers a number of outcomes related to and reinforcing Relationships Education, including:</a:t>
            </a:r>
          </a:p>
          <a:p>
            <a:r>
              <a:rPr lang="en-GB" altLang="en-US" dirty="0">
                <a:latin typeface="Arial" panose="020B0604020202020204" pitchFamily="34" charset="0"/>
                <a:ea typeface="ヒラギノ角ゴ Pro W3" charset="-128"/>
              </a:rPr>
              <a:t>Emotions and feelings, simple self care techniques, seeking support from a trusted adult, bullying including cyberbullying, and respectful online behaviour, as well as puberty. </a:t>
            </a:r>
          </a:p>
          <a:p>
            <a:endParaRPr lang="en-GB" altLang="en-US" dirty="0">
              <a:latin typeface="Arial" panose="020B0604020202020204" pitchFamily="34" charset="0"/>
              <a:ea typeface="ヒラギノ角ゴ Pro W3" charset="-128"/>
            </a:endParaRPr>
          </a:p>
          <a:p>
            <a:r>
              <a:rPr lang="en-GB" altLang="en-US" dirty="0">
                <a:latin typeface="Arial" panose="020B0604020202020204" pitchFamily="34" charset="0"/>
                <a:ea typeface="ヒラギノ角ゴ Pro W3" charset="-128"/>
              </a:rPr>
              <a:t>Mental wellbeing- very much related to feelings- helps children work out if something feels right or not. Related to safeguarding.</a:t>
            </a:r>
          </a:p>
          <a:p>
            <a:r>
              <a:rPr lang="en-GB" altLang="en-US" dirty="0">
                <a:latin typeface="Arial" panose="020B0604020202020204" pitchFamily="34" charset="0"/>
                <a:ea typeface="ヒラギノ角ゴ Pro W3" charset="-128"/>
              </a:rPr>
              <a:t>Internet Safety and Harms- reinforces and supports work delivered regarding online relationships</a:t>
            </a:r>
          </a:p>
          <a:p>
            <a:r>
              <a:rPr lang="en-GB" altLang="en-US" dirty="0">
                <a:latin typeface="Arial" panose="020B0604020202020204" pitchFamily="34" charset="0"/>
                <a:ea typeface="ヒラギノ角ゴ Pro W3" charset="-128"/>
              </a:rPr>
              <a:t>Health and Prevention-Personal hygiene and germs including bacteria, viruses, how they are spread and the importance of hand washing (remembering this is a spiral curriculum so this lays the foundations to young people learning about Sexually Transmitted Infections in Secondary school). </a:t>
            </a:r>
          </a:p>
          <a:p>
            <a:r>
              <a:rPr lang="en-GB" altLang="en-US" dirty="0">
                <a:latin typeface="Arial" panose="020B0604020202020204" pitchFamily="34" charset="0"/>
                <a:ea typeface="ヒラギノ角ゴ Pro W3" charset="-128"/>
              </a:rPr>
              <a:t>Changing adolescent body-</a:t>
            </a:r>
          </a:p>
          <a:p>
            <a:r>
              <a:rPr lang="en-GB" altLang="en-US" dirty="0">
                <a:latin typeface="Arial" panose="020B0604020202020204" pitchFamily="34" charset="0"/>
                <a:ea typeface="ヒラギノ角ゴ Pro W3" charset="-128"/>
              </a:rPr>
              <a:t>The guidance states that:</a:t>
            </a:r>
          </a:p>
          <a:p>
            <a:r>
              <a:rPr lang="en-GB" altLang="en-US" dirty="0">
                <a:latin typeface="Arial" panose="020B0604020202020204" pitchFamily="34" charset="0"/>
                <a:ea typeface="ヒラギノ角ゴ Pro W3" charset="-128"/>
              </a:rPr>
              <a:t>“Puberty should be covered in Health Education and should be addressed before the onset so, as far as possible, pupils are prepared in advance for changes they will experience.”</a:t>
            </a:r>
          </a:p>
          <a:p>
            <a:r>
              <a:rPr lang="en-GB" altLang="en-US" dirty="0">
                <a:latin typeface="Arial" panose="020B0604020202020204" pitchFamily="34" charset="0"/>
                <a:ea typeface="ヒラギノ角ゴ Pro W3" charset="-128"/>
              </a:rPr>
              <a:t>Content should include:</a:t>
            </a:r>
          </a:p>
          <a:p>
            <a:r>
              <a:rPr lang="en-GB" altLang="en-US" dirty="0">
                <a:latin typeface="Arial" panose="020B0604020202020204" pitchFamily="34" charset="0"/>
                <a:ea typeface="ヒラギノ角ゴ Pro W3" charset="-128"/>
              </a:rPr>
              <a:t>- Key facts about puberty and the changing adolescent body, particularly from age 9 through to age 11, including physical and emotional changes</a:t>
            </a:r>
          </a:p>
          <a:p>
            <a:endParaRPr lang="en-GB" altLang="en-US" dirty="0">
              <a:latin typeface="Arial" panose="020B0604020202020204" pitchFamily="34" charset="0"/>
              <a:ea typeface="ヒラギノ角ゴ Pro W3" charset="-128"/>
            </a:endParaRPr>
          </a:p>
          <a:p>
            <a:r>
              <a:rPr lang="en-GB" altLang="en-US" dirty="0">
                <a:latin typeface="Arial" panose="020B0604020202020204" pitchFamily="34" charset="0"/>
                <a:ea typeface="ヒラギノ角ゴ Pro W3" charset="-128"/>
              </a:rPr>
              <a:t>I was led to believe the girls as young as 8 were starting their periods. But I have recently learnt of a 7 year old. Girls turn 7 in Year 2. Guidance states pupils are prepared in advance. It is currently in SCARF</a:t>
            </a:r>
            <a:r>
              <a:rPr lang="en-GB" altLang="en-US" baseline="0" dirty="0">
                <a:latin typeface="Arial" panose="020B0604020202020204" pitchFamily="34" charset="0"/>
                <a:ea typeface="ヒラギノ角ゴ Pro W3" charset="-128"/>
              </a:rPr>
              <a:t> </a:t>
            </a:r>
            <a:r>
              <a:rPr lang="en-GB" altLang="en-US" dirty="0">
                <a:latin typeface="Arial" panose="020B0604020202020204" pitchFamily="34" charset="0"/>
                <a:ea typeface="ヒラギノ角ゴ Pro W3" charset="-128"/>
              </a:rPr>
              <a:t>at Year 3. </a:t>
            </a:r>
          </a:p>
          <a:p>
            <a:endParaRPr lang="en-GB" altLang="en-US" dirty="0">
              <a:latin typeface="Arial" panose="020B0604020202020204" pitchFamily="34" charset="0"/>
              <a:ea typeface="ヒラギノ角ゴ Pro W3" charset="-128"/>
            </a:endParaRPr>
          </a:p>
          <a:p>
            <a:r>
              <a:rPr lang="en-GB" altLang="en-US" dirty="0">
                <a:latin typeface="Arial" panose="020B0604020202020204" pitchFamily="34" charset="0"/>
                <a:ea typeface="ヒラギノ角ゴ Pro W3" charset="-128"/>
              </a:rPr>
              <a:t>Image taken from https://www.menstrupedia.com/articles/girls/physical-changes-boys</a:t>
            </a:r>
          </a:p>
          <a:p>
            <a:endParaRPr lang="en-GB" altLang="en-US" dirty="0">
              <a:latin typeface="Arial" panose="020B0604020202020204" pitchFamily="34" charset="0"/>
              <a:ea typeface="ヒラギノ角ゴ Pro W3" charset="-128"/>
            </a:endParaRPr>
          </a:p>
          <a:p>
            <a:endParaRPr lang="en-GB" baseline="0" dirty="0"/>
          </a:p>
          <a:p>
            <a:endParaRPr lang="en-GB" baseline="0" dirty="0"/>
          </a:p>
        </p:txBody>
      </p:sp>
      <p:sp>
        <p:nvSpPr>
          <p:cNvPr id="4" name="Slide Number Placeholder 3"/>
          <p:cNvSpPr>
            <a:spLocks noGrp="1"/>
          </p:cNvSpPr>
          <p:nvPr>
            <p:ph type="sldNum" sz="quarter" idx="10"/>
          </p:nvPr>
        </p:nvSpPr>
        <p:spPr/>
        <p:txBody>
          <a:bodyPr/>
          <a:lstStyle/>
          <a:p>
            <a:fld id="{73BB09BB-3E15-4161-A96B-863E27ABA704}" type="slidenum">
              <a:rPr lang="en-GB" smtClean="0"/>
              <a:t>9</a:t>
            </a:fld>
            <a:endParaRPr lang="en-GB"/>
          </a:p>
        </p:txBody>
      </p:sp>
    </p:spTree>
    <p:extLst>
      <p:ext uri="{BB962C8B-B14F-4D97-AF65-F5344CB8AC3E}">
        <p14:creationId xmlns:p14="http://schemas.microsoft.com/office/powerpoint/2010/main" val="35632404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ln/>
        </p:spPr>
      </p:sp>
      <p:sp>
        <p:nvSpPr>
          <p:cNvPr id="3072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latin typeface="Arial" panose="020B0604020202020204" pitchFamily="34" charset="0"/>
                <a:ea typeface="ヒラギノ角ゴ Pro W3" charset="-128"/>
              </a:rPr>
              <a:t>The blue</a:t>
            </a:r>
            <a:r>
              <a:rPr lang="en-GB" altLang="en-US" baseline="0" dirty="0">
                <a:latin typeface="Arial" panose="020B0604020202020204" pitchFamily="34" charset="0"/>
                <a:ea typeface="ヒラギノ角ゴ Pro W3" charset="-128"/>
              </a:rPr>
              <a:t> text helps highlight where we see Relationships and Sex Education. There is some cross over between relationships education and health Education. </a:t>
            </a:r>
            <a:r>
              <a:rPr lang="en-GB" altLang="en-US" dirty="0">
                <a:latin typeface="Arial" panose="020B0604020202020204" pitchFamily="34" charset="0"/>
                <a:ea typeface="ヒラギノ角ゴ Pro W3" charset="-128"/>
              </a:rPr>
              <a:t>At </a:t>
            </a:r>
            <a:r>
              <a:rPr lang="en-GB" altLang="en-US" b="1" dirty="0">
                <a:latin typeface="Arial" panose="020B0604020202020204" pitchFamily="34" charset="0"/>
                <a:ea typeface="ヒラギノ角ゴ Pro W3" charset="-128"/>
              </a:rPr>
              <a:t>secondary school,</a:t>
            </a:r>
            <a:r>
              <a:rPr lang="en-GB" altLang="en-US" dirty="0">
                <a:latin typeface="Arial" panose="020B0604020202020204" pitchFamily="34" charset="0"/>
                <a:ea typeface="ヒラギノ角ゴ Pro W3" charset="-128"/>
              </a:rPr>
              <a:t> teaching will build on the knowledge acquired at primary and develop pupils’ understanding of health, with an increased focus on risk areas such as drugs and alcohol, online and media, risk, intimate relationships and sex </a:t>
            </a:r>
          </a:p>
        </p:txBody>
      </p:sp>
      <p:sp>
        <p:nvSpPr>
          <p:cNvPr id="3072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ヒラギノ角ゴ Pro W3" charset="-128"/>
              </a:defRPr>
            </a:lvl1pPr>
            <a:lvl2pPr marL="742874" indent="-285721">
              <a:defRPr sz="2400">
                <a:solidFill>
                  <a:schemeClr val="tx1"/>
                </a:solidFill>
                <a:latin typeface="Arial" panose="020B0604020202020204" pitchFamily="34" charset="0"/>
                <a:ea typeface="ヒラギノ角ゴ Pro W3" charset="-128"/>
              </a:defRPr>
            </a:lvl2pPr>
            <a:lvl3pPr marL="1142883" indent="-228576">
              <a:defRPr sz="2400">
                <a:solidFill>
                  <a:schemeClr val="tx1"/>
                </a:solidFill>
                <a:latin typeface="Arial" panose="020B0604020202020204" pitchFamily="34" charset="0"/>
                <a:ea typeface="ヒラギノ角ゴ Pro W3" charset="-128"/>
              </a:defRPr>
            </a:lvl3pPr>
            <a:lvl4pPr marL="1600036" indent="-228576">
              <a:defRPr sz="2400">
                <a:solidFill>
                  <a:schemeClr val="tx1"/>
                </a:solidFill>
                <a:latin typeface="Arial" panose="020B0604020202020204" pitchFamily="34" charset="0"/>
                <a:ea typeface="ヒラギノ角ゴ Pro W3" charset="-128"/>
              </a:defRPr>
            </a:lvl4pPr>
            <a:lvl5pPr marL="2057190" indent="-228576">
              <a:defRPr sz="2400">
                <a:solidFill>
                  <a:schemeClr val="tx1"/>
                </a:solidFill>
                <a:latin typeface="Arial" panose="020B0604020202020204" pitchFamily="34" charset="0"/>
                <a:ea typeface="ヒラギノ角ゴ Pro W3" charset="-128"/>
              </a:defRPr>
            </a:lvl5pPr>
            <a:lvl6pPr marL="2514343" indent="-228576" eaLnBrk="0" fontAlgn="base" hangingPunct="0">
              <a:spcBef>
                <a:spcPct val="0"/>
              </a:spcBef>
              <a:spcAft>
                <a:spcPct val="0"/>
              </a:spcAft>
              <a:defRPr sz="2400">
                <a:solidFill>
                  <a:schemeClr val="tx1"/>
                </a:solidFill>
                <a:latin typeface="Arial" panose="020B0604020202020204" pitchFamily="34" charset="0"/>
                <a:ea typeface="ヒラギノ角ゴ Pro W3" charset="-128"/>
              </a:defRPr>
            </a:lvl6pPr>
            <a:lvl7pPr marL="2971496" indent="-228576" eaLnBrk="0" fontAlgn="base" hangingPunct="0">
              <a:spcBef>
                <a:spcPct val="0"/>
              </a:spcBef>
              <a:spcAft>
                <a:spcPct val="0"/>
              </a:spcAft>
              <a:defRPr sz="2400">
                <a:solidFill>
                  <a:schemeClr val="tx1"/>
                </a:solidFill>
                <a:latin typeface="Arial" panose="020B0604020202020204" pitchFamily="34" charset="0"/>
                <a:ea typeface="ヒラギノ角ゴ Pro W3" charset="-128"/>
              </a:defRPr>
            </a:lvl7pPr>
            <a:lvl8pPr marL="3428649" indent="-228576" eaLnBrk="0" fontAlgn="base" hangingPunct="0">
              <a:spcBef>
                <a:spcPct val="0"/>
              </a:spcBef>
              <a:spcAft>
                <a:spcPct val="0"/>
              </a:spcAft>
              <a:defRPr sz="2400">
                <a:solidFill>
                  <a:schemeClr val="tx1"/>
                </a:solidFill>
                <a:latin typeface="Arial" panose="020B0604020202020204" pitchFamily="34" charset="0"/>
                <a:ea typeface="ヒラギノ角ゴ Pro W3" charset="-128"/>
              </a:defRPr>
            </a:lvl8pPr>
            <a:lvl9pPr marL="3885803" indent="-228576" eaLnBrk="0" fontAlgn="base" hangingPunct="0">
              <a:spcBef>
                <a:spcPct val="0"/>
              </a:spcBef>
              <a:spcAft>
                <a:spcPct val="0"/>
              </a:spcAft>
              <a:defRPr sz="2400">
                <a:solidFill>
                  <a:schemeClr val="tx1"/>
                </a:solidFill>
                <a:latin typeface="Arial" panose="020B0604020202020204" pitchFamily="34" charset="0"/>
                <a:ea typeface="ヒラギノ角ゴ Pro W3" charset="-128"/>
              </a:defRPr>
            </a:lvl9pPr>
          </a:lstStyle>
          <a:p>
            <a:fld id="{B078D450-43A3-4C10-AE3F-6F28FBED23F2}" type="slidenum">
              <a:rPr lang="en-US" altLang="en-US" sz="1200"/>
              <a:pPr/>
              <a:t>10</a:t>
            </a:fld>
            <a:endParaRPr lang="en-US" altLang="en-US" sz="1200"/>
          </a:p>
        </p:txBody>
      </p:sp>
    </p:spTree>
    <p:extLst>
      <p:ext uri="{BB962C8B-B14F-4D97-AF65-F5344CB8AC3E}">
        <p14:creationId xmlns:p14="http://schemas.microsoft.com/office/powerpoint/2010/main" val="39241625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3BB09BB-3E15-4161-A96B-863E27ABA704}" type="slidenum">
              <a:rPr lang="en-GB" smtClean="0">
                <a:solidFill>
                  <a:prstClr val="black"/>
                </a:solidFill>
              </a:rPr>
              <a:pPr/>
              <a:t>11</a:t>
            </a:fld>
            <a:endParaRPr lang="en-GB">
              <a:solidFill>
                <a:prstClr val="black"/>
              </a:solidFill>
            </a:endParaRPr>
          </a:p>
        </p:txBody>
      </p:sp>
    </p:spTree>
    <p:extLst>
      <p:ext uri="{BB962C8B-B14F-4D97-AF65-F5344CB8AC3E}">
        <p14:creationId xmlns:p14="http://schemas.microsoft.com/office/powerpoint/2010/main" val="27869383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Year 6</a:t>
            </a:r>
          </a:p>
        </p:txBody>
      </p:sp>
      <p:sp>
        <p:nvSpPr>
          <p:cNvPr id="4" name="Slide Number Placeholder 3"/>
          <p:cNvSpPr>
            <a:spLocks noGrp="1"/>
          </p:cNvSpPr>
          <p:nvPr>
            <p:ph type="sldNum" sz="quarter" idx="10"/>
          </p:nvPr>
        </p:nvSpPr>
        <p:spPr/>
        <p:txBody>
          <a:bodyPr/>
          <a:lstStyle/>
          <a:p>
            <a:fld id="{73BB09BB-3E15-4161-A96B-863E27ABA704}" type="slidenum">
              <a:rPr lang="en-GB" smtClean="0"/>
              <a:t>12</a:t>
            </a:fld>
            <a:endParaRPr lang="en-GB"/>
          </a:p>
        </p:txBody>
      </p:sp>
    </p:spTree>
    <p:extLst>
      <p:ext uri="{BB962C8B-B14F-4D97-AF65-F5344CB8AC3E}">
        <p14:creationId xmlns:p14="http://schemas.microsoft.com/office/powerpoint/2010/main" val="4168602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https://www.coramlifeeducation.org.uk/scarf/lesson-plans/making-babies-1</a:t>
            </a:r>
          </a:p>
          <a:p>
            <a:endParaRPr lang="en-GB" dirty="0"/>
          </a:p>
          <a:p>
            <a:endParaRPr lang="en-GB" dirty="0"/>
          </a:p>
          <a:p>
            <a:r>
              <a:rPr lang="en-US" dirty="0">
                <a:hlinkClick r:id="rId3"/>
              </a:rPr>
              <a:t>Making babies (coramlifeeducation.org.uk)</a:t>
            </a:r>
            <a:endParaRPr lang="en-GB" dirty="0"/>
          </a:p>
        </p:txBody>
      </p:sp>
      <p:sp>
        <p:nvSpPr>
          <p:cNvPr id="4" name="Slide Number Placeholder 3"/>
          <p:cNvSpPr>
            <a:spLocks noGrp="1"/>
          </p:cNvSpPr>
          <p:nvPr>
            <p:ph type="sldNum" sz="quarter" idx="10"/>
          </p:nvPr>
        </p:nvSpPr>
        <p:spPr/>
        <p:txBody>
          <a:bodyPr/>
          <a:lstStyle/>
          <a:p>
            <a:fld id="{73BB09BB-3E15-4161-A96B-863E27ABA704}" type="slidenum">
              <a:rPr lang="en-GB" smtClean="0"/>
              <a:t>13</a:t>
            </a:fld>
            <a:endParaRPr lang="en-GB"/>
          </a:p>
        </p:txBody>
      </p:sp>
    </p:spTree>
    <p:extLst>
      <p:ext uri="{BB962C8B-B14F-4D97-AF65-F5344CB8AC3E}">
        <p14:creationId xmlns:p14="http://schemas.microsoft.com/office/powerpoint/2010/main" val="39474878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Spend</a:t>
            </a:r>
            <a:r>
              <a:rPr lang="en-GB" baseline="0" dirty="0"/>
              <a:t> some time looking at how we can support you to support your children </a:t>
            </a:r>
            <a:endParaRPr lang="en-GB" dirty="0"/>
          </a:p>
        </p:txBody>
      </p:sp>
      <p:sp>
        <p:nvSpPr>
          <p:cNvPr id="4" name="Slide Number Placeholder 3"/>
          <p:cNvSpPr>
            <a:spLocks noGrp="1"/>
          </p:cNvSpPr>
          <p:nvPr>
            <p:ph type="sldNum" sz="quarter" idx="10"/>
          </p:nvPr>
        </p:nvSpPr>
        <p:spPr/>
        <p:txBody>
          <a:bodyPr/>
          <a:lstStyle/>
          <a:p>
            <a:fld id="{73BB09BB-3E15-4161-A96B-863E27ABA704}" type="slidenum">
              <a:rPr lang="en-GB" smtClean="0"/>
              <a:t>14</a:t>
            </a:fld>
            <a:endParaRPr lang="en-GB"/>
          </a:p>
        </p:txBody>
      </p:sp>
    </p:spTree>
    <p:extLst>
      <p:ext uri="{BB962C8B-B14F-4D97-AF65-F5344CB8AC3E}">
        <p14:creationId xmlns:p14="http://schemas.microsoft.com/office/powerpoint/2010/main" val="7026625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4F38FCF-3756-4E26-BB27-48087E960149}" type="slidenum">
              <a:rPr lang="en-GB" smtClean="0"/>
              <a:t>15</a:t>
            </a:fld>
            <a:endParaRPr lang="en-GB"/>
          </a:p>
        </p:txBody>
      </p:sp>
    </p:spTree>
    <p:extLst>
      <p:ext uri="{BB962C8B-B14F-4D97-AF65-F5344CB8AC3E}">
        <p14:creationId xmlns:p14="http://schemas.microsoft.com/office/powerpoint/2010/main" val="3971165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D9046181-7308-439D-A7BF-1C4685B992F7}" type="datetimeFigureOut">
              <a:rPr lang="en-GB" smtClean="0"/>
              <a:t>19/07/2025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E8095B-A49F-4865-ABD1-00EE04FA4E7E}" type="slidenum">
              <a:rPr lang="en-GB" smtClean="0"/>
              <a:t>‹#›</a:t>
            </a:fld>
            <a:endParaRPr lang="en-GB"/>
          </a:p>
        </p:txBody>
      </p:sp>
    </p:spTree>
    <p:extLst>
      <p:ext uri="{BB962C8B-B14F-4D97-AF65-F5344CB8AC3E}">
        <p14:creationId xmlns:p14="http://schemas.microsoft.com/office/powerpoint/2010/main" val="24264563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9046181-7308-439D-A7BF-1C4685B992F7}" type="datetimeFigureOut">
              <a:rPr lang="en-GB" smtClean="0"/>
              <a:t>19/07/2025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E8095B-A49F-4865-ABD1-00EE04FA4E7E}" type="slidenum">
              <a:rPr lang="en-GB" smtClean="0"/>
              <a:t>‹#›</a:t>
            </a:fld>
            <a:endParaRPr lang="en-GB"/>
          </a:p>
        </p:txBody>
      </p:sp>
    </p:spTree>
    <p:extLst>
      <p:ext uri="{BB962C8B-B14F-4D97-AF65-F5344CB8AC3E}">
        <p14:creationId xmlns:p14="http://schemas.microsoft.com/office/powerpoint/2010/main" val="8356591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9046181-7308-439D-A7BF-1C4685B992F7}" type="datetimeFigureOut">
              <a:rPr lang="en-GB" smtClean="0"/>
              <a:t>19/07/2025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E8095B-A49F-4865-ABD1-00EE04FA4E7E}" type="slidenum">
              <a:rPr lang="en-GB" smtClean="0"/>
              <a:t>‹#›</a:t>
            </a:fld>
            <a:endParaRPr lang="en-GB"/>
          </a:p>
        </p:txBody>
      </p:sp>
    </p:spTree>
    <p:extLst>
      <p:ext uri="{BB962C8B-B14F-4D97-AF65-F5344CB8AC3E}">
        <p14:creationId xmlns:p14="http://schemas.microsoft.com/office/powerpoint/2010/main" val="33280713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9046181-7308-439D-A7BF-1C4685B992F7}" type="datetimeFigureOut">
              <a:rPr lang="en-GB" smtClean="0"/>
              <a:t>19/07/2025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3E8095B-A49F-4865-ABD1-00EE04FA4E7E}" type="slidenum">
              <a:rPr lang="en-GB" smtClean="0"/>
              <a:t>‹#›</a:t>
            </a:fld>
            <a:endParaRPr lang="en-GB"/>
          </a:p>
        </p:txBody>
      </p:sp>
    </p:spTree>
    <p:extLst>
      <p:ext uri="{BB962C8B-B14F-4D97-AF65-F5344CB8AC3E}">
        <p14:creationId xmlns:p14="http://schemas.microsoft.com/office/powerpoint/2010/main" val="3363043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9046181-7308-439D-A7BF-1C4685B992F7}" type="datetimeFigureOut">
              <a:rPr lang="en-GB" smtClean="0"/>
              <a:t>19/07/2025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3E8095B-A49F-4865-ABD1-00EE04FA4E7E}" type="slidenum">
              <a:rPr lang="en-GB" smtClean="0"/>
              <a:t>‹#›</a:t>
            </a:fld>
            <a:endParaRPr lang="en-GB"/>
          </a:p>
        </p:txBody>
      </p:sp>
    </p:spTree>
    <p:extLst>
      <p:ext uri="{BB962C8B-B14F-4D97-AF65-F5344CB8AC3E}">
        <p14:creationId xmlns:p14="http://schemas.microsoft.com/office/powerpoint/2010/main" val="22137340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9046181-7308-439D-A7BF-1C4685B992F7}" type="datetimeFigureOut">
              <a:rPr lang="en-GB" smtClean="0"/>
              <a:t>19/07/2025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3E8095B-A49F-4865-ABD1-00EE04FA4E7E}" type="slidenum">
              <a:rPr lang="en-GB" smtClean="0"/>
              <a:t>‹#›</a:t>
            </a:fld>
            <a:endParaRPr lang="en-GB"/>
          </a:p>
        </p:txBody>
      </p:sp>
    </p:spTree>
    <p:extLst>
      <p:ext uri="{BB962C8B-B14F-4D97-AF65-F5344CB8AC3E}">
        <p14:creationId xmlns:p14="http://schemas.microsoft.com/office/powerpoint/2010/main" val="9751925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9046181-7308-439D-A7BF-1C4685B992F7}" type="datetimeFigureOut">
              <a:rPr lang="en-GB" smtClean="0"/>
              <a:t>19/07/2025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3E8095B-A49F-4865-ABD1-00EE04FA4E7E}" type="slidenum">
              <a:rPr lang="en-GB" smtClean="0"/>
              <a:t>‹#›</a:t>
            </a:fld>
            <a:endParaRPr lang="en-GB"/>
          </a:p>
        </p:txBody>
      </p:sp>
    </p:spTree>
    <p:extLst>
      <p:ext uri="{BB962C8B-B14F-4D97-AF65-F5344CB8AC3E}">
        <p14:creationId xmlns:p14="http://schemas.microsoft.com/office/powerpoint/2010/main" val="12527579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9046181-7308-439D-A7BF-1C4685B992F7}" type="datetimeFigureOut">
              <a:rPr lang="en-GB" smtClean="0"/>
              <a:t>19/07/2025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3E8095B-A49F-4865-ABD1-00EE04FA4E7E}" type="slidenum">
              <a:rPr lang="en-GB" smtClean="0"/>
              <a:t>‹#›</a:t>
            </a:fld>
            <a:endParaRPr lang="en-GB"/>
          </a:p>
        </p:txBody>
      </p:sp>
    </p:spTree>
    <p:extLst>
      <p:ext uri="{BB962C8B-B14F-4D97-AF65-F5344CB8AC3E}">
        <p14:creationId xmlns:p14="http://schemas.microsoft.com/office/powerpoint/2010/main" val="13370062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9046181-7308-439D-A7BF-1C4685B992F7}" type="datetimeFigureOut">
              <a:rPr lang="en-GB" smtClean="0"/>
              <a:t>19/07/2025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3E8095B-A49F-4865-ABD1-00EE04FA4E7E}" type="slidenum">
              <a:rPr lang="en-GB" smtClean="0"/>
              <a:t>‹#›</a:t>
            </a:fld>
            <a:endParaRPr lang="en-GB"/>
          </a:p>
        </p:txBody>
      </p:sp>
    </p:spTree>
    <p:extLst>
      <p:ext uri="{BB962C8B-B14F-4D97-AF65-F5344CB8AC3E}">
        <p14:creationId xmlns:p14="http://schemas.microsoft.com/office/powerpoint/2010/main" val="26713060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9046181-7308-439D-A7BF-1C4685B992F7}" type="datetimeFigureOut">
              <a:rPr lang="en-GB" smtClean="0"/>
              <a:t>19/07/2025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E8095B-A49F-4865-ABD1-00EE04FA4E7E}" type="slidenum">
              <a:rPr lang="en-GB" smtClean="0"/>
              <a:t>‹#›</a:t>
            </a:fld>
            <a:endParaRPr lang="en-GB"/>
          </a:p>
        </p:txBody>
      </p:sp>
    </p:spTree>
    <p:extLst>
      <p:ext uri="{BB962C8B-B14F-4D97-AF65-F5344CB8AC3E}">
        <p14:creationId xmlns:p14="http://schemas.microsoft.com/office/powerpoint/2010/main" val="26844284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9046181-7308-439D-A7BF-1C4685B992F7}" type="datetimeFigureOut">
              <a:rPr lang="en-GB" smtClean="0"/>
              <a:t>19/07/2025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E8095B-A49F-4865-ABD1-00EE04FA4E7E}" type="slidenum">
              <a:rPr lang="en-GB" smtClean="0"/>
              <a:t>‹#›</a:t>
            </a:fld>
            <a:endParaRPr lang="en-GB"/>
          </a:p>
        </p:txBody>
      </p:sp>
    </p:spTree>
    <p:extLst>
      <p:ext uri="{BB962C8B-B14F-4D97-AF65-F5344CB8AC3E}">
        <p14:creationId xmlns:p14="http://schemas.microsoft.com/office/powerpoint/2010/main" val="41969127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GB"/>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BC6885B-25CC-49A4-86FE-7BCA77E906B9}"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9007377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517EECF-C895-4E00-B8A1-95C724FD294B}"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0130537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GB"/>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019B5A9A-97EB-4262-B4BF-2BCA08EB4DD3}"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8092915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7E2B5B54-D854-4AC7-8495-5324EC877965}"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1709209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CFB6381C-C11F-4C3B-A705-05253FE2738D}"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42075659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C6EB7DAB-60C9-4F85-B8BC-D06D5C66A767}"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425866738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5C3F3A51-D144-4769-B337-45376AC5FBD6}"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99576386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3B838950-27F7-4C9F-B5EB-9D608BABB2CF}"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47365205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A985C4B-34AA-47B9-B2FB-032715C62BFB}"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02761228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F223996-EA4A-4746-8BDE-0E60B7777692}"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38317642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FAC1790-A3A6-4768-8A59-6D74CCEAA4CA}"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7633292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046181-7308-439D-A7BF-1C4685B992F7}" type="datetimeFigureOut">
              <a:rPr lang="en-GB" smtClean="0"/>
              <a:t>19/07/2025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3E8095B-A49F-4865-ABD1-00EE04FA4E7E}" type="slidenum">
              <a:rPr lang="en-GB" smtClean="0"/>
              <a:t>‹#›</a:t>
            </a:fld>
            <a:endParaRPr lang="en-GB"/>
          </a:p>
        </p:txBody>
      </p:sp>
    </p:spTree>
    <p:extLst>
      <p:ext uri="{BB962C8B-B14F-4D97-AF65-F5344CB8AC3E}">
        <p14:creationId xmlns:p14="http://schemas.microsoft.com/office/powerpoint/2010/main" val="32463077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914400" y="609600"/>
            <a:ext cx="10363200" cy="1143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p:cNvSpPr>
            <a:spLocks noGrp="1" noChangeArrowheads="1"/>
          </p:cNvSpPr>
          <p:nvPr>
            <p:ph type="body" idx="1"/>
          </p:nvPr>
        </p:nvSpPr>
        <p:spPr bwMode="auto">
          <a:xfrm>
            <a:off x="914400" y="1981200"/>
            <a:ext cx="10363200" cy="4114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xtLst>
            <a:ext uri="{FAA26D3D-D897-4be2-8F04-BA451C77F1D7}"/>
          </a:extLst>
        </p:spPr>
        <p:txBody>
          <a:bodyPr vert="horz" wrap="square" lIns="91440" tIns="45720" rIns="91440" bIns="45720" numCol="1" anchor="t" anchorCtr="0" compatLnSpc="1">
            <a:prstTxWarp prst="textNoShape">
              <a:avLst/>
            </a:prstTxWarp>
          </a:bodyPr>
          <a:lstStyle>
            <a:lvl1pPr>
              <a:defRPr sz="1400">
                <a:latin typeface="Arial" charset="0"/>
                <a:ea typeface="ヒラギノ角ゴ Pro W3" charset="0"/>
              </a:defRPr>
            </a:lvl1pPr>
          </a:lstStyle>
          <a:p>
            <a:pPr eaLnBrk="0" fontAlgn="base" hangingPunct="0">
              <a:spcBef>
                <a:spcPct val="0"/>
              </a:spcBef>
              <a:spcAft>
                <a:spcPct val="0"/>
              </a:spcAft>
              <a:defRPr/>
            </a:pPr>
            <a:endParaRPr lang="en-US">
              <a:solidFill>
                <a:srgbClr val="000000"/>
              </a:solidFill>
            </a:endParaRPr>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xtLst>
            <a:ext uri="{FAA26D3D-D897-4be2-8F04-BA451C77F1D7}"/>
          </a:extLst>
        </p:spPr>
        <p:txBody>
          <a:bodyPr vert="horz" wrap="square" lIns="91440" tIns="45720" rIns="91440" bIns="45720" numCol="1" anchor="t" anchorCtr="0" compatLnSpc="1">
            <a:prstTxWarp prst="textNoShape">
              <a:avLst/>
            </a:prstTxWarp>
          </a:bodyPr>
          <a:lstStyle>
            <a:lvl1pPr algn="ctr">
              <a:defRPr sz="1400">
                <a:latin typeface="Arial" charset="0"/>
                <a:ea typeface="ヒラギノ角ゴ Pro W3" charset="0"/>
              </a:defRPr>
            </a:lvl1pPr>
          </a:lstStyle>
          <a:p>
            <a:pPr eaLnBrk="0" fontAlgn="base" hangingPunct="0">
              <a:spcBef>
                <a:spcPct val="0"/>
              </a:spcBef>
              <a:spcAft>
                <a:spcPct val="0"/>
              </a:spcAft>
              <a:defRPr/>
            </a:pPr>
            <a:endParaRPr lang="en-US">
              <a:solidFill>
                <a:srgbClr val="000000"/>
              </a:solidFill>
            </a:endParaRPr>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xtLst>
            <a:ext uri="{FAA26D3D-D897-4be2-8F04-BA451C77F1D7}"/>
          </a:extLst>
        </p:spPr>
        <p:txBody>
          <a:bodyPr vert="horz" wrap="square" lIns="91440" tIns="45720" rIns="91440" bIns="45720" numCol="1" anchor="t" anchorCtr="0" compatLnSpc="1">
            <a:prstTxWarp prst="textNoShape">
              <a:avLst/>
            </a:prstTxWarp>
          </a:bodyPr>
          <a:lstStyle>
            <a:lvl1pPr algn="r">
              <a:defRPr sz="1400"/>
            </a:lvl1pPr>
          </a:lstStyle>
          <a:p>
            <a:pPr eaLnBrk="0" fontAlgn="base" hangingPunct="0">
              <a:spcBef>
                <a:spcPct val="0"/>
              </a:spcBef>
              <a:spcAft>
                <a:spcPct val="0"/>
              </a:spcAft>
              <a:defRPr/>
            </a:pPr>
            <a:fld id="{827E9B4F-C4C3-4209-90D2-6C5F2E67C3EF}" type="slidenum">
              <a:rPr lang="en-US" altLang="en-US">
                <a:solidFill>
                  <a:srgbClr val="000000"/>
                </a:solidFill>
              </a:rPr>
              <a:pPr eaLnBrk="0" fontAlgn="base" hangingPunct="0">
                <a:spcBef>
                  <a:spcPct val="0"/>
                </a:spcBef>
                <a:spcAft>
                  <a:spcPct val="0"/>
                </a:spcAft>
                <a:defRPr/>
              </a:pPr>
              <a:t>‹#›</a:t>
            </a:fld>
            <a:endParaRPr lang="en-US" altLang="en-US">
              <a:solidFill>
                <a:srgbClr val="000000"/>
              </a:solidFill>
            </a:endParaRPr>
          </a:p>
        </p:txBody>
      </p:sp>
    </p:spTree>
    <p:extLst>
      <p:ext uri="{BB962C8B-B14F-4D97-AF65-F5344CB8AC3E}">
        <p14:creationId xmlns:p14="http://schemas.microsoft.com/office/powerpoint/2010/main" val="80444735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ea typeface="ヒラギノ角ゴ Pro W3" charset="0"/>
          <a:cs typeface="ヒラギノ角ゴ Pro W3" charset="0"/>
        </a:defRPr>
      </a:lvl2pPr>
      <a:lvl3pPr algn="ctr" rtl="0" eaLnBrk="0" fontAlgn="base" hangingPunct="0">
        <a:spcBef>
          <a:spcPct val="0"/>
        </a:spcBef>
        <a:spcAft>
          <a:spcPct val="0"/>
        </a:spcAft>
        <a:defRPr sz="4400">
          <a:solidFill>
            <a:schemeClr val="tx2"/>
          </a:solidFill>
          <a:latin typeface="Arial" charset="0"/>
          <a:ea typeface="ヒラギノ角ゴ Pro W3" charset="0"/>
          <a:cs typeface="ヒラギノ角ゴ Pro W3" charset="0"/>
        </a:defRPr>
      </a:lvl3pPr>
      <a:lvl4pPr algn="ctr" rtl="0" eaLnBrk="0" fontAlgn="base" hangingPunct="0">
        <a:spcBef>
          <a:spcPct val="0"/>
        </a:spcBef>
        <a:spcAft>
          <a:spcPct val="0"/>
        </a:spcAft>
        <a:defRPr sz="4400">
          <a:solidFill>
            <a:schemeClr val="tx2"/>
          </a:solidFill>
          <a:latin typeface="Arial" charset="0"/>
          <a:ea typeface="ヒラギノ角ゴ Pro W3" charset="0"/>
          <a:cs typeface="ヒラギノ角ゴ Pro W3" charset="0"/>
        </a:defRPr>
      </a:lvl4pPr>
      <a:lvl5pPr algn="ctr" rtl="0" eaLnBrk="0" fontAlgn="base" hangingPunct="0">
        <a:spcBef>
          <a:spcPct val="0"/>
        </a:spcBef>
        <a:spcAft>
          <a:spcPct val="0"/>
        </a:spcAft>
        <a:defRPr sz="4400">
          <a:solidFill>
            <a:schemeClr val="tx2"/>
          </a:solidFill>
          <a:latin typeface="Arial" charset="0"/>
          <a:ea typeface="ヒラギノ角ゴ Pro W3" charset="0"/>
          <a:cs typeface="ヒラギノ角ゴ Pro W3" charset="0"/>
        </a:defRPr>
      </a:lvl5pPr>
      <a:lvl6pPr marL="457200" algn="ctr" rtl="0" fontAlgn="base">
        <a:spcBef>
          <a:spcPct val="0"/>
        </a:spcBef>
        <a:spcAft>
          <a:spcPct val="0"/>
        </a:spcAft>
        <a:defRPr sz="4400">
          <a:solidFill>
            <a:schemeClr val="tx2"/>
          </a:solidFill>
          <a:latin typeface="Arial" charset="0"/>
          <a:ea typeface="ヒラギノ角ゴ Pro W3" charset="0"/>
          <a:cs typeface="ヒラギノ角ゴ Pro W3" charset="0"/>
        </a:defRPr>
      </a:lvl6pPr>
      <a:lvl7pPr marL="914400" algn="ctr" rtl="0" fontAlgn="base">
        <a:spcBef>
          <a:spcPct val="0"/>
        </a:spcBef>
        <a:spcAft>
          <a:spcPct val="0"/>
        </a:spcAft>
        <a:defRPr sz="4400">
          <a:solidFill>
            <a:schemeClr val="tx2"/>
          </a:solidFill>
          <a:latin typeface="Arial" charset="0"/>
          <a:ea typeface="ヒラギノ角ゴ Pro W3" charset="0"/>
          <a:cs typeface="ヒラギノ角ゴ Pro W3" charset="0"/>
        </a:defRPr>
      </a:lvl7pPr>
      <a:lvl8pPr marL="1371600" algn="ctr" rtl="0" fontAlgn="base">
        <a:spcBef>
          <a:spcPct val="0"/>
        </a:spcBef>
        <a:spcAft>
          <a:spcPct val="0"/>
        </a:spcAft>
        <a:defRPr sz="4400">
          <a:solidFill>
            <a:schemeClr val="tx2"/>
          </a:solidFill>
          <a:latin typeface="Arial" charset="0"/>
          <a:ea typeface="ヒラギノ角ゴ Pro W3" charset="0"/>
          <a:cs typeface="ヒラギノ角ゴ Pro W3" charset="0"/>
        </a:defRPr>
      </a:lvl8pPr>
      <a:lvl9pPr marL="1828800" algn="ctr" rtl="0" fontAlgn="base">
        <a:spcBef>
          <a:spcPct val="0"/>
        </a:spcBef>
        <a:spcAft>
          <a:spcPct val="0"/>
        </a:spcAft>
        <a:defRPr sz="4400">
          <a:solidFill>
            <a:schemeClr val="tx2"/>
          </a:solidFill>
          <a:latin typeface="Arial" charset="0"/>
          <a:ea typeface="ヒラギノ角ゴ Pro W3" charset="0"/>
          <a:cs typeface="ヒラギノ角ゴ Pro W3"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a:solidFill>
            <a:schemeClr val="tx1"/>
          </a:solidFill>
          <a:latin typeface="+mn-lt"/>
          <a:ea typeface="+mn-ea"/>
          <a:cs typeface="+mn-cs"/>
        </a:defRPr>
      </a:lvl5pPr>
      <a:lvl6pPr marL="2514600" indent="-228600" algn="l" rtl="0" fontAlgn="base">
        <a:spcBef>
          <a:spcPct val="20000"/>
        </a:spcBef>
        <a:spcAft>
          <a:spcPct val="0"/>
        </a:spcAft>
        <a:buChar char="»"/>
        <a:defRPr sz="2000">
          <a:solidFill>
            <a:schemeClr val="tx1"/>
          </a:solidFill>
          <a:latin typeface="+mn-lt"/>
          <a:ea typeface="+mn-ea"/>
          <a:cs typeface="+mn-cs"/>
        </a:defRPr>
      </a:lvl6pPr>
      <a:lvl7pPr marL="2971800" indent="-228600" algn="l" rtl="0" fontAlgn="base">
        <a:spcBef>
          <a:spcPct val="20000"/>
        </a:spcBef>
        <a:spcAft>
          <a:spcPct val="0"/>
        </a:spcAft>
        <a:buChar char="»"/>
        <a:defRPr sz="2000">
          <a:solidFill>
            <a:schemeClr val="tx1"/>
          </a:solidFill>
          <a:latin typeface="+mn-lt"/>
          <a:ea typeface="+mn-ea"/>
          <a:cs typeface="+mn-cs"/>
        </a:defRPr>
      </a:lvl7pPr>
      <a:lvl8pPr marL="3429000" indent="-228600" algn="l" rtl="0" fontAlgn="base">
        <a:spcBef>
          <a:spcPct val="20000"/>
        </a:spcBef>
        <a:spcAft>
          <a:spcPct val="0"/>
        </a:spcAft>
        <a:buChar char="»"/>
        <a:defRPr sz="2000">
          <a:solidFill>
            <a:schemeClr val="tx1"/>
          </a:solidFill>
          <a:latin typeface="+mn-lt"/>
          <a:ea typeface="+mn-ea"/>
          <a:cs typeface="+mn-cs"/>
        </a:defRPr>
      </a:lvl8pPr>
      <a:lvl9pPr marL="3886200" indent="-228600" algn="l" rtl="0" fontAlgn="base">
        <a:spcBef>
          <a:spcPct val="20000"/>
        </a:spcBef>
        <a:spcAft>
          <a:spcPct val="0"/>
        </a:spcAft>
        <a:buChar char="»"/>
        <a:defRPr sz="20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emf"/><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jpe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8.png"/><Relationship Id="rId5" Type="http://schemas.openxmlformats.org/officeDocument/2006/relationships/image" Target="../media/image7.png"/><Relationship Id="rId10" Type="http://schemas.openxmlformats.org/officeDocument/2006/relationships/image" Target="../media/image12.png"/><Relationship Id="rId4" Type="http://schemas.openxmlformats.org/officeDocument/2006/relationships/image" Target="../media/image6.jpeg"/><Relationship Id="rId9" Type="http://schemas.openxmlformats.org/officeDocument/2006/relationships/image" Target="../media/image11.png"/></Relationships>
</file>

<file path=ppt/slides/_rels/slide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6.xml"/><Relationship Id="rId1" Type="http://schemas.openxmlformats.org/officeDocument/2006/relationships/slideLayout" Target="../slideLayouts/slideLayout13.xml"/><Relationship Id="rId5" Type="http://schemas.openxmlformats.org/officeDocument/2006/relationships/image" Target="../media/image14.png"/><Relationship Id="rId4" Type="http://schemas.openxmlformats.org/officeDocument/2006/relationships/image" Target="../media/image16.emf"/></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9.jpeg"/><Relationship Id="rId4" Type="http://schemas.openxmlformats.org/officeDocument/2006/relationships/image" Target="../media/image18.jpeg"/></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18.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hyperlink" Target="https://www.coramlifeeducation.org.uk/scarf/lesson-plans/making-babies-1"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25.png"/></Relationships>
</file>

<file path=ppt/slides/_rels/slide15.xml.rels><?xml version="1.0" encoding="UTF-8" standalone="yes"?>
<Relationships xmlns="http://schemas.openxmlformats.org/package/2006/relationships"><Relationship Id="rId8" Type="http://schemas.openxmlformats.org/officeDocument/2006/relationships/hyperlink" Target="https://www.youtube.com/channel/UC2WU7DnczQPPAEzq47jDwFA" TargetMode="External"/><Relationship Id="rId3" Type="http://schemas.openxmlformats.org/officeDocument/2006/relationships/hyperlink" Target="https://www.bbc.co.uk/teach/class-clips-video/pshe-ks2-the-big-talk/zn8f7nb" TargetMode="External"/><Relationship Id="rId7" Type="http://schemas.openxmlformats.org/officeDocument/2006/relationships/image" Target="../media/image29.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hyperlink" Target="https://amaze.org/jr/" TargetMode="External"/><Relationship Id="rId5" Type="http://schemas.openxmlformats.org/officeDocument/2006/relationships/image" Target="../media/image28.png"/><Relationship Id="rId10" Type="http://schemas.openxmlformats.org/officeDocument/2006/relationships/hyperlink" Target="https://www.outspokeneducation.com/" TargetMode="External"/><Relationship Id="rId4" Type="http://schemas.openxmlformats.org/officeDocument/2006/relationships/image" Target="../media/image27.png"/><Relationship Id="rId9"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563704" y="2010545"/>
            <a:ext cx="7064592" cy="3085475"/>
          </a:xfrm>
        </p:spPr>
      </p:pic>
      <p:sp>
        <p:nvSpPr>
          <p:cNvPr id="5" name="Title 4"/>
          <p:cNvSpPr>
            <a:spLocks noGrp="1"/>
          </p:cNvSpPr>
          <p:nvPr>
            <p:ph type="title"/>
          </p:nvPr>
        </p:nvSpPr>
        <p:spPr>
          <a:xfrm>
            <a:off x="838200" y="677041"/>
            <a:ext cx="10515600" cy="701731"/>
          </a:xfrm>
          <a:prstGeom prst="rect">
            <a:avLst/>
          </a:prstGeom>
        </p:spPr>
        <p:txBody>
          <a:bodyPr wrap="square">
            <a:spAutoFit/>
          </a:bodyPr>
          <a:lstStyle/>
          <a:p>
            <a:pPr algn="ctr"/>
            <a:r>
              <a:rPr lang="en-GB" dirty="0">
                <a:solidFill>
                  <a:srgbClr val="CC0000"/>
                </a:solidFill>
                <a:latin typeface="Arial" panose="020B0604020202020204" pitchFamily="34" charset="0"/>
              </a:rPr>
              <a:t> </a:t>
            </a:r>
            <a:endParaRPr lang="en-GB" sz="6000" dirty="0">
              <a:solidFill>
                <a:srgbClr val="CC0000"/>
              </a:solidFill>
            </a:endParaRPr>
          </a:p>
        </p:txBody>
      </p:sp>
      <p:pic>
        <p:nvPicPr>
          <p:cNvPr id="6" name="Picture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5119545"/>
            <a:ext cx="3476910" cy="1738455"/>
          </a:xfrm>
          <a:prstGeom prst="rect">
            <a:avLst/>
          </a:prstGeom>
        </p:spPr>
      </p:pic>
      <p:pic>
        <p:nvPicPr>
          <p:cNvPr id="7" name="Picture 6"/>
          <p:cNvPicPr>
            <a:picLocks noChangeAspect="1"/>
          </p:cNvPicPr>
          <p:nvPr/>
        </p:nvPicPr>
        <p:blipFill rotWithShape="1">
          <a:blip r:embed="rId5" cstate="email">
            <a:extLst>
              <a:ext uri="{28A0092B-C50C-407E-A947-70E740481C1C}">
                <a14:useLocalDpi xmlns:a14="http://schemas.microsoft.com/office/drawing/2010/main"/>
              </a:ext>
            </a:extLst>
          </a:blip>
          <a:srcRect l="2892" r="2764"/>
          <a:stretch/>
        </p:blipFill>
        <p:spPr>
          <a:xfrm>
            <a:off x="5962869" y="5119545"/>
            <a:ext cx="4377395" cy="1743075"/>
          </a:xfrm>
          <a:prstGeom prst="rect">
            <a:avLst/>
          </a:prstGeom>
        </p:spPr>
      </p:pic>
      <p:sp>
        <p:nvSpPr>
          <p:cNvPr id="12" name="AutoShape 2" descr="Help Cente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3" name="AutoShape 4" descr="Help Center"/>
          <p:cNvSpPr>
            <a:spLocks noChangeAspect="1" noChangeArrowheads="1"/>
          </p:cNvSpPr>
          <p:nvPr/>
        </p:nvSpPr>
        <p:spPr bwMode="auto">
          <a:xfrm>
            <a:off x="7846767" y="534630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4" name="AutoShape 6" descr="Help Center"/>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6" name="Picture 2">
            <a:extLst>
              <a:ext uri="{FF2B5EF4-FFF2-40B4-BE49-F238E27FC236}">
                <a16:creationId xmlns:a16="http://schemas.microsoft.com/office/drawing/2014/main" id="{4AA20741-44C2-6E64-47EA-20371163AC0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89031" y="428126"/>
            <a:ext cx="7064591" cy="1426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066081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249271" y="-49483"/>
            <a:ext cx="7942729"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Content Placeholder 3"/>
          <p:cNvPicPr>
            <a:picLocks noGrp="1" noChangeAspect="1"/>
          </p:cNvPicPr>
          <p:nvPr>
            <p:ph idx="1"/>
          </p:nvPr>
        </p:nvPicPr>
        <p:blipFill rotWithShape="1">
          <a:blip r:embed="rId4" cstate="email">
            <a:extLst>
              <a:ext uri="{28A0092B-C50C-407E-A947-70E740481C1C}">
                <a14:useLocalDpi xmlns:a14="http://schemas.microsoft.com/office/drawing/2010/main"/>
              </a:ext>
            </a:extLst>
          </a:blip>
          <a:srcRect/>
          <a:stretch/>
        </p:blipFill>
        <p:spPr>
          <a:xfrm>
            <a:off x="249259" y="382093"/>
            <a:ext cx="4268952" cy="6093814"/>
          </a:xfrm>
          <a:effectLst>
            <a:outerShdw blurRad="50800" dist="38100" dir="2700000" algn="tl" rotWithShape="0">
              <a:prstClr val="black">
                <a:alpha val="40000"/>
              </a:prstClr>
            </a:outerShdw>
          </a:effectLst>
        </p:spPr>
      </p:pic>
      <p:sp>
        <p:nvSpPr>
          <p:cNvPr id="6" name="Rectangle 5"/>
          <p:cNvSpPr/>
          <p:nvPr/>
        </p:nvSpPr>
        <p:spPr>
          <a:xfrm>
            <a:off x="3407909" y="1208059"/>
            <a:ext cx="9625452" cy="1015663"/>
          </a:xfrm>
          <a:prstGeom prst="rect">
            <a:avLst/>
          </a:prstGeom>
        </p:spPr>
        <p:txBody>
          <a:bodyPr wrap="square">
            <a:spAutoFit/>
          </a:bodyPr>
          <a:lstStyle/>
          <a:p>
            <a:pPr algn="ctr"/>
            <a:r>
              <a:rPr lang="en-GB" dirty="0">
                <a:solidFill>
                  <a:srgbClr val="CC0000"/>
                </a:solidFill>
                <a:latin typeface="Arial" panose="020B0604020202020204" pitchFamily="34" charset="0"/>
              </a:rPr>
              <a:t> </a:t>
            </a:r>
            <a:r>
              <a:rPr lang="en-GB" sz="6000" dirty="0">
                <a:solidFill>
                  <a:srgbClr val="CC0000"/>
                </a:solidFill>
                <a:latin typeface="Arial" panose="020B0604020202020204" pitchFamily="34" charset="0"/>
              </a:rPr>
              <a:t>Why we’re here!</a:t>
            </a:r>
            <a:endParaRPr lang="en-GB" sz="6000" dirty="0">
              <a:solidFill>
                <a:srgbClr val="CC0000"/>
              </a:solidFill>
            </a:endParaRPr>
          </a:p>
        </p:txBody>
      </p:sp>
      <p:pic>
        <p:nvPicPr>
          <p:cNvPr id="3" name="Picture 2"/>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4816618" y="2145337"/>
            <a:ext cx="3141706" cy="2043882"/>
          </a:xfrm>
          <a:prstGeom prst="rect">
            <a:avLst/>
          </a:prstGeom>
        </p:spPr>
      </p:pic>
      <p:pic>
        <p:nvPicPr>
          <p:cNvPr id="7" name="Picture 6"/>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8220635" y="1990327"/>
            <a:ext cx="2122714" cy="2207808"/>
          </a:xfrm>
          <a:prstGeom prst="rect">
            <a:avLst/>
          </a:prstGeom>
        </p:spPr>
      </p:pic>
      <p:pic>
        <p:nvPicPr>
          <p:cNvPr id="8" name="Picture 7"/>
          <p:cNvPicPr>
            <a:picLocks noChangeAspect="1"/>
          </p:cNvPicPr>
          <p:nvPr/>
        </p:nvPicPr>
        <p:blipFill rotWithShape="1">
          <a:blip r:embed="rId7" cstate="email">
            <a:extLst>
              <a:ext uri="{28A0092B-C50C-407E-A947-70E740481C1C}">
                <a14:useLocalDpi xmlns:a14="http://schemas.microsoft.com/office/drawing/2010/main"/>
              </a:ext>
            </a:extLst>
          </a:blip>
          <a:srcRect/>
          <a:stretch/>
        </p:blipFill>
        <p:spPr>
          <a:xfrm>
            <a:off x="4656603" y="4466174"/>
            <a:ext cx="1139959" cy="2123562"/>
          </a:xfrm>
          <a:prstGeom prst="rect">
            <a:avLst/>
          </a:prstGeom>
        </p:spPr>
      </p:pic>
      <p:pic>
        <p:nvPicPr>
          <p:cNvPr id="9" name="Picture 8"/>
          <p:cNvPicPr>
            <a:picLocks noChangeAspect="1"/>
          </p:cNvPicPr>
          <p:nvPr/>
        </p:nvPicPr>
        <p:blipFill rotWithShape="1">
          <a:blip r:embed="rId8" cstate="email">
            <a:extLst>
              <a:ext uri="{28A0092B-C50C-407E-A947-70E740481C1C}">
                <a14:useLocalDpi xmlns:a14="http://schemas.microsoft.com/office/drawing/2010/main"/>
              </a:ext>
            </a:extLst>
          </a:blip>
          <a:srcRect l="59838" b="4293"/>
          <a:stretch/>
        </p:blipFill>
        <p:spPr>
          <a:xfrm>
            <a:off x="5704820" y="4281537"/>
            <a:ext cx="1148338" cy="2543970"/>
          </a:xfrm>
          <a:prstGeom prst="rect">
            <a:avLst/>
          </a:prstGeom>
        </p:spPr>
      </p:pic>
      <p:pic>
        <p:nvPicPr>
          <p:cNvPr id="10" name="Picture 9"/>
          <p:cNvPicPr>
            <a:picLocks noChangeAspect="1"/>
          </p:cNvPicPr>
          <p:nvPr/>
        </p:nvPicPr>
        <p:blipFill rotWithShape="1">
          <a:blip r:embed="rId9" cstate="email">
            <a:extLst>
              <a:ext uri="{28A0092B-C50C-407E-A947-70E740481C1C}">
                <a14:useLocalDpi xmlns:a14="http://schemas.microsoft.com/office/drawing/2010/main"/>
              </a:ext>
            </a:extLst>
          </a:blip>
          <a:srcRect/>
          <a:stretch/>
        </p:blipFill>
        <p:spPr>
          <a:xfrm>
            <a:off x="8256732" y="4198135"/>
            <a:ext cx="1083570" cy="2414812"/>
          </a:xfrm>
          <a:prstGeom prst="rect">
            <a:avLst/>
          </a:prstGeom>
        </p:spPr>
      </p:pic>
      <p:pic>
        <p:nvPicPr>
          <p:cNvPr id="11" name="Picture 10"/>
          <p:cNvPicPr>
            <a:picLocks noChangeAspect="1"/>
          </p:cNvPicPr>
          <p:nvPr/>
        </p:nvPicPr>
        <p:blipFill rotWithShape="1">
          <a:blip r:embed="rId10" cstate="email">
            <a:extLst>
              <a:ext uri="{28A0092B-C50C-407E-A947-70E740481C1C}">
                <a14:useLocalDpi xmlns:a14="http://schemas.microsoft.com/office/drawing/2010/main"/>
              </a:ext>
            </a:extLst>
          </a:blip>
          <a:srcRect l="2306" t="6857" r="62004" b="9847"/>
          <a:stretch/>
        </p:blipFill>
        <p:spPr>
          <a:xfrm>
            <a:off x="7141580" y="4247393"/>
            <a:ext cx="1213525" cy="2131868"/>
          </a:xfrm>
          <a:prstGeom prst="rect">
            <a:avLst/>
          </a:prstGeom>
        </p:spPr>
      </p:pic>
    </p:spTree>
    <p:extLst>
      <p:ext uri="{BB962C8B-B14F-4D97-AF65-F5344CB8AC3E}">
        <p14:creationId xmlns:p14="http://schemas.microsoft.com/office/powerpoint/2010/main" val="28590728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3"/>
          <p:cNvSpPr>
            <a:spLocks noGrp="1" noChangeArrowheads="1"/>
          </p:cNvSpPr>
          <p:nvPr>
            <p:ph type="subTitle" idx="1"/>
          </p:nvPr>
        </p:nvSpPr>
        <p:spPr/>
        <p:txBody>
          <a:bodyPr/>
          <a:lstStyle/>
          <a:p>
            <a:pPr eaLnBrk="1" hangingPunct="1"/>
            <a:r>
              <a:rPr lang="en-US" altLang="en-US"/>
              <a:t>Harriet Gill</a:t>
            </a:r>
          </a:p>
        </p:txBody>
      </p:sp>
      <p:pic>
        <p:nvPicPr>
          <p:cNvPr id="4100"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57525" y="0"/>
            <a:ext cx="913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1" name="Rectangle 1"/>
          <p:cNvSpPr>
            <a:spLocks noChangeArrowheads="1"/>
          </p:cNvSpPr>
          <p:nvPr/>
        </p:nvSpPr>
        <p:spPr bwMode="auto">
          <a:xfrm>
            <a:off x="824021" y="1396495"/>
            <a:ext cx="9259431" cy="8685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ヒラギノ角ゴ Pro W3" charset="-128"/>
              </a:defRPr>
            </a:lvl1pPr>
            <a:lvl2pPr marL="742950" indent="-285750">
              <a:spcBef>
                <a:spcPct val="20000"/>
              </a:spcBef>
              <a:buChar char="–"/>
              <a:defRPr sz="2800">
                <a:solidFill>
                  <a:schemeClr val="tx1"/>
                </a:solidFill>
                <a:latin typeface="Arial" panose="020B0604020202020204" pitchFamily="34" charset="0"/>
                <a:ea typeface="ヒラギノ角ゴ Pro W3" charset="-128"/>
              </a:defRPr>
            </a:lvl2pPr>
            <a:lvl3pPr marL="1143000" indent="-228600">
              <a:spcBef>
                <a:spcPct val="20000"/>
              </a:spcBef>
              <a:buChar char="•"/>
              <a:defRPr sz="2400">
                <a:solidFill>
                  <a:schemeClr val="tx1"/>
                </a:solidFill>
                <a:latin typeface="Arial" panose="020B0604020202020204" pitchFamily="34" charset="0"/>
                <a:ea typeface="ヒラギノ角ゴ Pro W3" charset="-128"/>
              </a:defRPr>
            </a:lvl3pPr>
            <a:lvl4pPr marL="1600200" indent="-228600">
              <a:spcBef>
                <a:spcPct val="20000"/>
              </a:spcBef>
              <a:buChar char="–"/>
              <a:defRPr sz="2000">
                <a:solidFill>
                  <a:schemeClr val="tx1"/>
                </a:solidFill>
                <a:latin typeface="Arial" panose="020B0604020202020204" pitchFamily="34" charset="0"/>
                <a:ea typeface="ヒラギノ角ゴ Pro W3" charset="-128"/>
              </a:defRPr>
            </a:lvl4pPr>
            <a:lvl5pPr marL="2057400" indent="-228600">
              <a:spcBef>
                <a:spcPct val="20000"/>
              </a:spcBef>
              <a:buChar char="»"/>
              <a:defRPr sz="2000">
                <a:solidFill>
                  <a:schemeClr val="tx1"/>
                </a:solidFill>
                <a:latin typeface="Arial" panose="020B0604020202020204" pitchFamily="34" charset="0"/>
                <a:ea typeface="ヒラギノ角ゴ Pro W3"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ヒラギノ角ゴ Pro W3"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ヒラギノ角ゴ Pro W3"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ヒラギノ角ゴ Pro W3"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ヒラギノ角ゴ Pro W3" charset="-128"/>
              </a:defRPr>
            </a:lvl9pPr>
          </a:lstStyle>
          <a:p>
            <a:pPr>
              <a:buNone/>
            </a:pPr>
            <a:r>
              <a:rPr lang="en-GB" sz="3600" i="1" dirty="0"/>
              <a:t>“This compulsory subject has been introduced to help to keep children safe;</a:t>
            </a:r>
          </a:p>
          <a:p>
            <a:pPr>
              <a:buNone/>
            </a:pPr>
            <a:r>
              <a:rPr lang="en-GB" sz="3600" i="1" dirty="0"/>
              <a:t>prepare them for the world in which they are growing up, including the laws as they relate to relationships, sex and health;</a:t>
            </a:r>
          </a:p>
          <a:p>
            <a:pPr>
              <a:buNone/>
            </a:pPr>
            <a:r>
              <a:rPr lang="en-GB" sz="3600" i="1" dirty="0"/>
              <a:t>to help foster respect for others and for difference.”</a:t>
            </a:r>
          </a:p>
          <a:p>
            <a:pPr algn="r">
              <a:buNone/>
            </a:pPr>
            <a:endParaRPr lang="en-US" altLang="en-US" sz="2000" b="1" dirty="0">
              <a:solidFill>
                <a:schemeClr val="tx1">
                  <a:lumMod val="65000"/>
                  <a:lumOff val="35000"/>
                </a:schemeClr>
              </a:solidFill>
            </a:endParaRPr>
          </a:p>
          <a:p>
            <a:pPr algn="r">
              <a:buNone/>
            </a:pPr>
            <a:r>
              <a:rPr lang="en-US" altLang="en-US" sz="2000" b="1" dirty="0">
                <a:solidFill>
                  <a:schemeClr val="tx1">
                    <a:lumMod val="65000"/>
                    <a:lumOff val="35000"/>
                  </a:schemeClr>
                </a:solidFill>
              </a:rPr>
              <a:t>Damian Hinds – Secretary of State for Education  </a:t>
            </a:r>
          </a:p>
          <a:p>
            <a:pPr algn="ctr">
              <a:buNone/>
            </a:pPr>
            <a:r>
              <a:rPr lang="en-US" altLang="en-US" sz="2000" b="1" dirty="0">
                <a:solidFill>
                  <a:schemeClr val="tx1">
                    <a:lumMod val="65000"/>
                    <a:lumOff val="35000"/>
                  </a:schemeClr>
                </a:solidFill>
              </a:rPr>
              <a:t>							  February 25</a:t>
            </a:r>
            <a:r>
              <a:rPr lang="en-US" altLang="en-US" sz="2000" b="1" baseline="30000" dirty="0">
                <a:solidFill>
                  <a:schemeClr val="tx1">
                    <a:lumMod val="65000"/>
                    <a:lumOff val="35000"/>
                  </a:schemeClr>
                </a:solidFill>
              </a:rPr>
              <a:t>th</a:t>
            </a:r>
            <a:r>
              <a:rPr lang="en-US" altLang="en-US" sz="2000" b="1" dirty="0">
                <a:solidFill>
                  <a:schemeClr val="tx1">
                    <a:lumMod val="65000"/>
                    <a:lumOff val="35000"/>
                  </a:schemeClr>
                </a:solidFill>
              </a:rPr>
              <a:t> 2019</a:t>
            </a:r>
          </a:p>
          <a:p>
            <a:pPr marL="457200" indent="-457200" eaLnBrk="0" fontAlgn="base" hangingPunct="0">
              <a:spcBef>
                <a:spcPct val="0"/>
              </a:spcBef>
              <a:spcAft>
                <a:spcPct val="0"/>
              </a:spcAft>
            </a:pPr>
            <a:endParaRPr lang="en-US" altLang="en-US" dirty="0">
              <a:solidFill>
                <a:schemeClr val="tx1">
                  <a:lumMod val="65000"/>
                  <a:lumOff val="35000"/>
                </a:schemeClr>
              </a:solidFill>
            </a:endParaRPr>
          </a:p>
          <a:p>
            <a:pPr marL="457200" indent="-457200" eaLnBrk="0" fontAlgn="base" hangingPunct="0">
              <a:spcBef>
                <a:spcPct val="0"/>
              </a:spcBef>
              <a:spcAft>
                <a:spcPct val="0"/>
              </a:spcAft>
            </a:pPr>
            <a:endParaRPr lang="en-US" altLang="en-US" dirty="0">
              <a:solidFill>
                <a:schemeClr val="tx1">
                  <a:lumMod val="65000"/>
                  <a:lumOff val="35000"/>
                </a:schemeClr>
              </a:solidFill>
            </a:endParaRPr>
          </a:p>
          <a:p>
            <a:pPr marL="457200" indent="-457200" eaLnBrk="0" fontAlgn="base" hangingPunct="0">
              <a:spcBef>
                <a:spcPct val="0"/>
              </a:spcBef>
              <a:spcAft>
                <a:spcPct val="0"/>
              </a:spcAft>
            </a:pPr>
            <a:endParaRPr lang="en-US" altLang="en-US" dirty="0">
              <a:solidFill>
                <a:srgbClr val="CC0000"/>
              </a:solidFill>
            </a:endParaRPr>
          </a:p>
          <a:p>
            <a:pPr eaLnBrk="0" fontAlgn="base" hangingPunct="0">
              <a:spcBef>
                <a:spcPct val="0"/>
              </a:spcBef>
              <a:spcAft>
                <a:spcPct val="0"/>
              </a:spcAft>
              <a:buFontTx/>
              <a:buNone/>
            </a:pPr>
            <a:endParaRPr lang="en-US" altLang="en-US" dirty="0">
              <a:solidFill>
                <a:schemeClr val="tx1">
                  <a:lumMod val="65000"/>
                  <a:lumOff val="35000"/>
                </a:schemeClr>
              </a:solidFill>
            </a:endParaRPr>
          </a:p>
          <a:p>
            <a:pPr algn="ctr" eaLnBrk="0" fontAlgn="base" hangingPunct="0">
              <a:spcBef>
                <a:spcPct val="0"/>
              </a:spcBef>
              <a:spcAft>
                <a:spcPct val="0"/>
              </a:spcAft>
              <a:buFontTx/>
              <a:buNone/>
            </a:pPr>
            <a:br>
              <a:rPr lang="en-US" altLang="en-US" sz="4800" dirty="0">
                <a:solidFill>
                  <a:srgbClr val="C00000"/>
                </a:solidFill>
              </a:rPr>
            </a:br>
            <a:endParaRPr lang="en-GB" altLang="en-US" sz="4800" dirty="0">
              <a:solidFill>
                <a:srgbClr val="C00000"/>
              </a:solidFill>
            </a:endParaRPr>
          </a:p>
        </p:txBody>
      </p:sp>
      <p:sp>
        <p:nvSpPr>
          <p:cNvPr id="2" name="Slide Number Placeholder 1"/>
          <p:cNvSpPr>
            <a:spLocks noGrp="1"/>
          </p:cNvSpPr>
          <p:nvPr>
            <p:ph type="sldNum" sz="quarter" idx="12"/>
          </p:nvPr>
        </p:nvSpPr>
        <p:spPr/>
        <p:txBody>
          <a:bodyPr/>
          <a:lstStyle/>
          <a:p>
            <a:pPr>
              <a:defRPr/>
            </a:pPr>
            <a:fld id="{BBC6885B-25CC-49A4-86FE-7BCA77E906B9}" type="slidenum">
              <a:rPr lang="en-US" altLang="en-US" smtClean="0">
                <a:solidFill>
                  <a:srgbClr val="000000"/>
                </a:solidFill>
              </a:rPr>
              <a:pPr>
                <a:defRPr/>
              </a:pPr>
              <a:t>3</a:t>
            </a:fld>
            <a:endParaRPr lang="en-US" altLang="en-US">
              <a:solidFill>
                <a:srgbClr val="000000"/>
              </a:solidFill>
            </a:endParaRPr>
          </a:p>
        </p:txBody>
      </p:sp>
    </p:spTree>
    <p:extLst>
      <p:ext uri="{BB962C8B-B14F-4D97-AF65-F5344CB8AC3E}">
        <p14:creationId xmlns:p14="http://schemas.microsoft.com/office/powerpoint/2010/main" val="27684487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06047" y="2506662"/>
            <a:ext cx="10785953" cy="4351338"/>
          </a:xfrm>
        </p:spPr>
        <p:txBody>
          <a:bodyPr>
            <a:normAutofit/>
          </a:bodyPr>
          <a:lstStyle/>
          <a:p>
            <a:pPr marL="363538" indent="-363538">
              <a:buFont typeface="Wingdings" panose="05000000000000000000" pitchFamily="2" charset="2"/>
              <a:buChar char="Ø"/>
              <a:defRPr/>
            </a:pPr>
            <a:r>
              <a:rPr lang="en-GB" dirty="0">
                <a:solidFill>
                  <a:schemeClr val="tx1">
                    <a:lumMod val="65000"/>
                    <a:lumOff val="35000"/>
                  </a:schemeClr>
                </a:solidFill>
                <a:latin typeface="Arial" panose="020B0604020202020204" pitchFamily="34" charset="0"/>
                <a:cs typeface="Arial" panose="020B0604020202020204" pitchFamily="34" charset="0"/>
              </a:rPr>
              <a:t>Schools to start teaching RSE/RE in September 2020, with  schools encouraged to begin teaching earlier</a:t>
            </a:r>
          </a:p>
          <a:p>
            <a:pPr marL="0" indent="0">
              <a:buNone/>
              <a:defRPr/>
            </a:pPr>
            <a:endParaRPr lang="en-GB" sz="1200" dirty="0">
              <a:solidFill>
                <a:schemeClr val="tx1">
                  <a:lumMod val="65000"/>
                  <a:lumOff val="35000"/>
                </a:schemeClr>
              </a:solidFill>
              <a:latin typeface="Arial" panose="020B0604020202020204" pitchFamily="34" charset="0"/>
              <a:cs typeface="Arial" panose="020B0604020202020204" pitchFamily="34" charset="0"/>
            </a:endParaRPr>
          </a:p>
          <a:p>
            <a:pPr marL="363538" indent="-363538">
              <a:buFont typeface="Wingdings" panose="05000000000000000000" pitchFamily="2" charset="2"/>
              <a:buChar char="Ø"/>
              <a:defRPr/>
            </a:pPr>
            <a:r>
              <a:rPr lang="en-GB" dirty="0">
                <a:solidFill>
                  <a:schemeClr val="tx1">
                    <a:lumMod val="65000"/>
                    <a:lumOff val="35000"/>
                  </a:schemeClr>
                </a:solidFill>
                <a:latin typeface="Arial" panose="020B0604020202020204" pitchFamily="34" charset="0"/>
                <a:cs typeface="Arial" panose="020B0604020202020204" pitchFamily="34" charset="0"/>
              </a:rPr>
              <a:t>All primary schools in England teaching ‘Relationships Education’</a:t>
            </a:r>
          </a:p>
          <a:p>
            <a:pPr marL="0" indent="0">
              <a:buNone/>
              <a:defRPr/>
            </a:pPr>
            <a:endParaRPr lang="en-GB" sz="1200" dirty="0">
              <a:solidFill>
                <a:schemeClr val="tx1">
                  <a:lumMod val="65000"/>
                  <a:lumOff val="35000"/>
                </a:schemeClr>
              </a:solidFill>
              <a:latin typeface="Arial" panose="020B0604020202020204" pitchFamily="34" charset="0"/>
              <a:cs typeface="Arial" panose="020B0604020202020204" pitchFamily="34" charset="0"/>
            </a:endParaRPr>
          </a:p>
          <a:p>
            <a:pPr marL="363538" indent="-363538">
              <a:buFont typeface="Wingdings" panose="05000000000000000000" pitchFamily="2" charset="2"/>
              <a:buChar char="Ø"/>
              <a:defRPr/>
            </a:pPr>
            <a:r>
              <a:rPr lang="en-GB" dirty="0">
                <a:solidFill>
                  <a:schemeClr val="tx1">
                    <a:lumMod val="65000"/>
                    <a:lumOff val="35000"/>
                  </a:schemeClr>
                </a:solidFill>
                <a:latin typeface="Arial" panose="020B0604020202020204" pitchFamily="34" charset="0"/>
                <a:cs typeface="Arial" panose="020B0604020202020204" pitchFamily="34" charset="0"/>
              </a:rPr>
              <a:t>All secondary schools teaching ‘Relationships and Sex Education’</a:t>
            </a:r>
          </a:p>
        </p:txBody>
      </p:sp>
      <p:pic>
        <p:nvPicPr>
          <p:cNvPr id="2" name="Pictur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5261" y="158144"/>
            <a:ext cx="2737341" cy="1536325"/>
          </a:xfrm>
          <a:prstGeom prst="rect">
            <a:avLst/>
          </a:prstGeom>
        </p:spPr>
      </p:pic>
      <p:sp>
        <p:nvSpPr>
          <p:cNvPr id="7" name="Title 1"/>
          <p:cNvSpPr txBox="1">
            <a:spLocks/>
          </p:cNvSpPr>
          <p:nvPr/>
        </p:nvSpPr>
        <p:spPr>
          <a:xfrm>
            <a:off x="2862602" y="368906"/>
            <a:ext cx="11471968"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GB" sz="4800" dirty="0">
                <a:solidFill>
                  <a:schemeClr val="tx1">
                    <a:lumMod val="65000"/>
                    <a:lumOff val="35000"/>
                  </a:schemeClr>
                </a:solidFill>
                <a:latin typeface="Arial" panose="020B0604020202020204" pitchFamily="34" charset="0"/>
                <a:cs typeface="Arial" panose="020B0604020202020204" pitchFamily="34" charset="0"/>
              </a:rPr>
              <a:t>The guidance states:</a:t>
            </a:r>
          </a:p>
        </p:txBody>
      </p:sp>
    </p:spTree>
    <p:extLst>
      <p:ext uri="{BB962C8B-B14F-4D97-AF65-F5344CB8AC3E}">
        <p14:creationId xmlns:p14="http://schemas.microsoft.com/office/powerpoint/2010/main" val="42871630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675928"/>
            <a:ext cx="10515600" cy="4351338"/>
          </a:xfrm>
        </p:spPr>
        <p:txBody>
          <a:bodyPr>
            <a:normAutofit/>
          </a:bodyPr>
          <a:lstStyle/>
          <a:p>
            <a:pPr marL="363538" indent="-363538">
              <a:buFont typeface="Wingdings" panose="05000000000000000000" pitchFamily="2" charset="2"/>
              <a:buChar char="Ø"/>
              <a:defRPr/>
            </a:pPr>
            <a:r>
              <a:rPr lang="en-GB" dirty="0">
                <a:solidFill>
                  <a:schemeClr val="tx1">
                    <a:lumMod val="65000"/>
                    <a:lumOff val="35000"/>
                  </a:schemeClr>
                </a:solidFill>
                <a:latin typeface="Arial" panose="020B0604020202020204" pitchFamily="34" charset="0"/>
                <a:cs typeface="Arial" panose="020B0604020202020204" pitchFamily="34" charset="0"/>
              </a:rPr>
              <a:t>Retaining the parental right of withdrawal from sex education, with new rights for children to ‘opt-in’ as they approach age 16</a:t>
            </a:r>
          </a:p>
          <a:p>
            <a:pPr marL="363538" indent="-363538">
              <a:buFont typeface="Wingdings" panose="05000000000000000000" pitchFamily="2" charset="2"/>
              <a:buChar char="Ø"/>
              <a:defRPr/>
            </a:pPr>
            <a:endParaRPr lang="en-GB" dirty="0">
              <a:solidFill>
                <a:schemeClr val="tx1">
                  <a:lumMod val="65000"/>
                  <a:lumOff val="35000"/>
                </a:schemeClr>
              </a:solidFill>
              <a:latin typeface="Arial" panose="020B0604020202020204" pitchFamily="34" charset="0"/>
              <a:cs typeface="Arial" panose="020B0604020202020204" pitchFamily="34" charset="0"/>
            </a:endParaRPr>
          </a:p>
          <a:p>
            <a:pPr marL="363538" indent="-363538">
              <a:buFont typeface="Wingdings" panose="05000000000000000000" pitchFamily="2" charset="2"/>
              <a:buChar char="Ø"/>
              <a:defRPr/>
            </a:pPr>
            <a:r>
              <a:rPr lang="en-GB" dirty="0">
                <a:solidFill>
                  <a:schemeClr val="tx1">
                    <a:lumMod val="65000"/>
                    <a:lumOff val="35000"/>
                  </a:schemeClr>
                </a:solidFill>
                <a:latin typeface="Arial" panose="020B0604020202020204" pitchFamily="34" charset="0"/>
                <a:cs typeface="Arial" panose="020B0604020202020204" pitchFamily="34" charset="0"/>
              </a:rPr>
              <a:t>Flexibility for schools in their approach, including for faith schools to teach within the tenets of their faith</a:t>
            </a:r>
          </a:p>
          <a:p>
            <a:pPr>
              <a:buFont typeface="Wingdings" panose="05000000000000000000" pitchFamily="2" charset="2"/>
              <a:buChar char="Ø"/>
              <a:defRPr/>
            </a:pPr>
            <a:endParaRPr lang="en-GB" dirty="0">
              <a:solidFill>
                <a:schemeClr val="tx1">
                  <a:lumMod val="65000"/>
                  <a:lumOff val="35000"/>
                </a:schemeClr>
              </a:solidFill>
            </a:endParaRPr>
          </a:p>
        </p:txBody>
      </p:sp>
      <p:pic>
        <p:nvPicPr>
          <p:cNvPr id="2" name="Pictur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5261" y="120566"/>
            <a:ext cx="2737341" cy="1536325"/>
          </a:xfrm>
          <a:prstGeom prst="rect">
            <a:avLst/>
          </a:prstGeom>
        </p:spPr>
      </p:pic>
    </p:spTree>
    <p:extLst>
      <p:ext uri="{BB962C8B-B14F-4D97-AF65-F5344CB8AC3E}">
        <p14:creationId xmlns:p14="http://schemas.microsoft.com/office/powerpoint/2010/main" val="6458538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52C61D2-2FBA-7AEC-A31D-42F0DA5DB363}"/>
              </a:ext>
            </a:extLst>
          </p:cNvPr>
          <p:cNvSpPr txBox="1"/>
          <p:nvPr/>
        </p:nvSpPr>
        <p:spPr>
          <a:xfrm>
            <a:off x="503583" y="728869"/>
            <a:ext cx="10548730" cy="5347298"/>
          </a:xfrm>
          <a:prstGeom prst="rect">
            <a:avLst/>
          </a:prstGeom>
          <a:noFill/>
        </p:spPr>
        <p:txBody>
          <a:bodyPr wrap="square">
            <a:spAutoFit/>
          </a:bodyPr>
          <a:lstStyle/>
          <a:p>
            <a:pPr marL="342900" lvl="0" indent="-342900">
              <a:lnSpc>
                <a:spcPct val="107000"/>
              </a:lnSpc>
              <a:buFont typeface="Symbol" panose="05050102010706020507" pitchFamily="18" charset="2"/>
              <a:buChar char=""/>
            </a:pPr>
            <a:r>
              <a:rPr lang="en-GB" sz="2800" b="1" dirty="0" err="1">
                <a:effectLst/>
                <a:latin typeface="Comic Sans MS" panose="030F0702030302020204" pitchFamily="66" charset="0"/>
                <a:ea typeface="Calibri" panose="020F0502020204030204" pitchFamily="34" charset="0"/>
                <a:cs typeface="Times New Roman" panose="02020603050405020304" pitchFamily="18" charset="0"/>
              </a:rPr>
              <a:t>DAaRT</a:t>
            </a:r>
            <a:r>
              <a:rPr lang="en-GB" sz="2800" b="1" dirty="0">
                <a:effectLst/>
                <a:latin typeface="Comic Sans MS" panose="030F0702030302020204" pitchFamily="66" charset="0"/>
                <a:ea typeface="Calibri" panose="020F0502020204030204" pitchFamily="34" charset="0"/>
                <a:cs typeface="Times New Roman" panose="02020603050405020304" pitchFamily="18" charset="0"/>
              </a:rPr>
              <a:t> also covers a range of issues about keeping safe and looking after our bodies, making healthy choices and forming and understanding positive relationships </a:t>
            </a:r>
            <a:r>
              <a:rPr lang="en-GB" sz="2800" b="1" dirty="0" err="1">
                <a:effectLst/>
                <a:latin typeface="Comic Sans MS" panose="030F0702030302020204" pitchFamily="66" charset="0"/>
                <a:ea typeface="Calibri" panose="020F0502020204030204" pitchFamily="34" charset="0"/>
                <a:cs typeface="Times New Roman" panose="02020603050405020304" pitchFamily="18" charset="0"/>
              </a:rPr>
              <a:t>eg</a:t>
            </a:r>
            <a:r>
              <a:rPr lang="en-GB" sz="2800" b="1" dirty="0">
                <a:effectLst/>
                <a:latin typeface="Comic Sans MS" panose="030F0702030302020204" pitchFamily="66" charset="0"/>
                <a:ea typeface="Calibri" panose="020F0502020204030204" pitchFamily="34" charset="0"/>
                <a:cs typeface="Times New Roman" panose="02020603050405020304" pitchFamily="18" charset="0"/>
              </a:rPr>
              <a:t>- peer pressure, self-esteem, taking risks and consequences of those risks.  So ties in extremely well. </a:t>
            </a:r>
          </a:p>
          <a:p>
            <a:pPr marL="342900" lvl="0" indent="-342900">
              <a:lnSpc>
                <a:spcPct val="107000"/>
              </a:lnSpc>
              <a:buFont typeface="Symbol" panose="05050102010706020507" pitchFamily="18" charset="2"/>
              <a:buChar char=""/>
            </a:pPr>
            <a:endParaRPr lang="en-GB" sz="2800" b="1"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2800" b="1" dirty="0">
                <a:effectLst/>
                <a:latin typeface="Comic Sans MS" panose="030F0702030302020204" pitchFamily="66" charset="0"/>
                <a:ea typeface="Calibri" panose="020F0502020204030204" pitchFamily="34" charset="0"/>
                <a:cs typeface="Times New Roman" panose="02020603050405020304" pitchFamily="18" charset="0"/>
              </a:rPr>
              <a:t>Children </a:t>
            </a:r>
            <a:r>
              <a:rPr lang="en-GB" sz="2800" b="1" dirty="0">
                <a:latin typeface="Comic Sans MS" panose="030F0702030302020204" pitchFamily="66" charset="0"/>
                <a:ea typeface="Calibri" panose="020F0502020204030204" pitchFamily="34" charset="0"/>
                <a:cs typeface="Times New Roman" panose="02020603050405020304" pitchFamily="18" charset="0"/>
              </a:rPr>
              <a:t>are </a:t>
            </a:r>
            <a:r>
              <a:rPr lang="en-GB" sz="2800" b="1" dirty="0">
                <a:effectLst/>
                <a:latin typeface="Comic Sans MS" panose="030F0702030302020204" pitchFamily="66" charset="0"/>
                <a:ea typeface="Calibri" panose="020F0502020204030204" pitchFamily="34" charset="0"/>
                <a:cs typeface="Times New Roman" panose="02020603050405020304" pitchFamily="18" charset="0"/>
              </a:rPr>
              <a:t>at different stages of knowledge so I will treat sensitively and pitch at appropriate level for the class as a whole.</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800" b="1" dirty="0">
                <a:effectLst/>
                <a:latin typeface="Comic Sans MS" panose="030F0702030302020204" pitchFamily="66" charset="0"/>
                <a:ea typeface="Calibri" panose="020F0502020204030204" pitchFamily="34" charset="0"/>
                <a:cs typeface="Times New Roman" panose="02020603050405020304" pitchFamily="18" charset="0"/>
              </a:rPr>
              <a:t>Be aware questions may be asked at home.</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800" b="1" dirty="0">
                <a:effectLst/>
                <a:latin typeface="Comic Sans MS" panose="030F0702030302020204" pitchFamily="66" charset="0"/>
                <a:ea typeface="Calibri" panose="020F0502020204030204" pitchFamily="34" charset="0"/>
                <a:cs typeface="Times New Roman" panose="02020603050405020304" pitchFamily="18" charset="0"/>
              </a:rPr>
              <a:t>We will discuss ground rules for our sessions.</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017978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3" cstate="email">
            <a:extLst>
              <a:ext uri="{28A0092B-C50C-407E-A947-70E740481C1C}">
                <a14:useLocalDpi xmlns:a14="http://schemas.microsoft.com/office/drawing/2010/main"/>
              </a:ext>
            </a:extLst>
          </a:blip>
          <a:srcRect b="1495"/>
          <a:stretch/>
        </p:blipFill>
        <p:spPr>
          <a:xfrm>
            <a:off x="10793576" y="2223247"/>
            <a:ext cx="1380518" cy="4630271"/>
          </a:xfrm>
          <a:prstGeom prst="rect">
            <a:avLst/>
          </a:prstGeom>
        </p:spPr>
      </p:pic>
      <p:pic>
        <p:nvPicPr>
          <p:cNvPr id="5" name="Pictur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2218765"/>
            <a:ext cx="1578536" cy="4634753"/>
          </a:xfrm>
          <a:prstGeom prst="rect">
            <a:avLst/>
          </a:prstGeom>
        </p:spPr>
      </p:pic>
      <p:sp>
        <p:nvSpPr>
          <p:cNvPr id="2" name="Title 1"/>
          <p:cNvSpPr>
            <a:spLocks noGrp="1"/>
          </p:cNvSpPr>
          <p:nvPr>
            <p:ph type="title"/>
          </p:nvPr>
        </p:nvSpPr>
        <p:spPr>
          <a:xfrm>
            <a:off x="519953" y="1410823"/>
            <a:ext cx="11672047" cy="1143000"/>
          </a:xfrm>
        </p:spPr>
        <p:txBody>
          <a:bodyPr/>
          <a:lstStyle/>
          <a:p>
            <a:r>
              <a:rPr lang="en-GB" dirty="0">
                <a:solidFill>
                  <a:srgbClr val="CC0000"/>
                </a:solidFill>
              </a:rPr>
              <a:t>What does the guidance say about parents?</a:t>
            </a:r>
          </a:p>
        </p:txBody>
      </p:sp>
      <p:sp>
        <p:nvSpPr>
          <p:cNvPr id="3" name="Content Placeholder 2"/>
          <p:cNvSpPr>
            <a:spLocks noGrp="1"/>
          </p:cNvSpPr>
          <p:nvPr>
            <p:ph idx="1"/>
          </p:nvPr>
        </p:nvSpPr>
        <p:spPr>
          <a:xfrm>
            <a:off x="1422456" y="2617698"/>
            <a:ext cx="9448800" cy="5221940"/>
          </a:xfrm>
        </p:spPr>
        <p:txBody>
          <a:bodyPr/>
          <a:lstStyle/>
          <a:p>
            <a:r>
              <a:rPr lang="en-GB" sz="2200" dirty="0"/>
              <a:t>Parents (and carers) are the </a:t>
            </a:r>
            <a:r>
              <a:rPr lang="en-GB" sz="2200" b="1" dirty="0"/>
              <a:t>prime educators </a:t>
            </a:r>
            <a:r>
              <a:rPr lang="en-GB" sz="2200" dirty="0"/>
              <a:t>for children on …these matters. Schools complement and reinforce this role…building on what pupils learn at home...</a:t>
            </a:r>
          </a:p>
          <a:p>
            <a:endParaRPr lang="en-GB" sz="2200" dirty="0"/>
          </a:p>
          <a:p>
            <a:r>
              <a:rPr lang="en-GB" sz="2200" dirty="0"/>
              <a:t>Parents have the </a:t>
            </a:r>
            <a:r>
              <a:rPr lang="en-GB" sz="2200" b="1" dirty="0"/>
              <a:t>right to request that their child be withdrawn </a:t>
            </a:r>
            <a:r>
              <a:rPr lang="en-GB" sz="2200" dirty="0"/>
              <a:t>from some or all of sex education that primary schools to deliver</a:t>
            </a:r>
          </a:p>
          <a:p>
            <a:endParaRPr lang="en-GB" sz="2200" dirty="0"/>
          </a:p>
          <a:p>
            <a:endParaRPr lang="en-GB" sz="2000" dirty="0"/>
          </a:p>
          <a:p>
            <a:pPr marL="0" indent="0">
              <a:buNone/>
            </a:pPr>
            <a:endParaRPr lang="en-GB" sz="2000" dirty="0"/>
          </a:p>
          <a:p>
            <a:pPr marL="0" indent="0">
              <a:buNone/>
            </a:pPr>
            <a:endParaRPr lang="en-GB" sz="2000" dirty="0"/>
          </a:p>
        </p:txBody>
      </p:sp>
      <p:pic>
        <p:nvPicPr>
          <p:cNvPr id="4" name="Picture 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3786" y="93011"/>
            <a:ext cx="2737341" cy="1536325"/>
          </a:xfrm>
          <a:prstGeom prst="rect">
            <a:avLst/>
          </a:prstGeom>
        </p:spPr>
      </p:pic>
    </p:spTree>
    <p:extLst>
      <p:ext uri="{BB962C8B-B14F-4D97-AF65-F5344CB8AC3E}">
        <p14:creationId xmlns:p14="http://schemas.microsoft.com/office/powerpoint/2010/main" val="19735232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562" y="0"/>
            <a:ext cx="2372878" cy="1186439"/>
          </a:xfrm>
          <a:prstGeom prst="rect">
            <a:avLst/>
          </a:prstGeom>
        </p:spPr>
      </p:pic>
      <p:pic>
        <p:nvPicPr>
          <p:cNvPr id="5" name="Pictur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135119" y="23407"/>
            <a:ext cx="3052318" cy="1016721"/>
          </a:xfrm>
          <a:prstGeom prst="rect">
            <a:avLst/>
          </a:prstGeom>
        </p:spPr>
      </p:pic>
      <p:sp>
        <p:nvSpPr>
          <p:cNvPr id="10" name="Content Placeholder 2"/>
          <p:cNvSpPr txBox="1">
            <a:spLocks/>
          </p:cNvSpPr>
          <p:nvPr/>
        </p:nvSpPr>
        <p:spPr>
          <a:xfrm>
            <a:off x="715469" y="2644456"/>
            <a:ext cx="5093043" cy="435133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l">
              <a:buFont typeface="Arial" panose="020B0604020202020204" pitchFamily="34" charset="0"/>
              <a:buChar char="•"/>
            </a:pPr>
            <a:r>
              <a:rPr lang="en-GB" sz="3500" dirty="0">
                <a:solidFill>
                  <a:schemeClr val="tx1">
                    <a:lumMod val="65000"/>
                    <a:lumOff val="35000"/>
                  </a:schemeClr>
                </a:solidFill>
                <a:latin typeface="Arial" panose="020B0604020202020204" pitchFamily="34" charset="0"/>
                <a:cs typeface="Arial" panose="020B0604020202020204" pitchFamily="34" charset="0"/>
              </a:rPr>
              <a:t>Families and people who care for me</a:t>
            </a:r>
          </a:p>
          <a:p>
            <a:pPr marL="457200" indent="-457200" algn="l">
              <a:buFont typeface="Arial" panose="020B0604020202020204" pitchFamily="34" charset="0"/>
              <a:buChar char="•"/>
            </a:pPr>
            <a:r>
              <a:rPr lang="en-GB" sz="3500" dirty="0">
                <a:solidFill>
                  <a:schemeClr val="tx1">
                    <a:lumMod val="65000"/>
                    <a:lumOff val="35000"/>
                  </a:schemeClr>
                </a:solidFill>
                <a:latin typeface="Arial" panose="020B0604020202020204" pitchFamily="34" charset="0"/>
                <a:cs typeface="Arial" panose="020B0604020202020204" pitchFamily="34" charset="0"/>
              </a:rPr>
              <a:t>Caring friendships</a:t>
            </a:r>
          </a:p>
          <a:p>
            <a:pPr marL="457200" indent="-457200" algn="l">
              <a:buFont typeface="Arial" panose="020B0604020202020204" pitchFamily="34" charset="0"/>
              <a:buChar char="•"/>
            </a:pPr>
            <a:r>
              <a:rPr lang="en-GB" sz="3500" dirty="0">
                <a:solidFill>
                  <a:schemeClr val="tx1">
                    <a:lumMod val="65000"/>
                    <a:lumOff val="35000"/>
                  </a:schemeClr>
                </a:solidFill>
                <a:latin typeface="Arial" panose="020B0604020202020204" pitchFamily="34" charset="0"/>
                <a:cs typeface="Arial" panose="020B0604020202020204" pitchFamily="34" charset="0"/>
              </a:rPr>
              <a:t>Respectful relationships</a:t>
            </a:r>
          </a:p>
          <a:p>
            <a:pPr marL="457200" indent="-457200" algn="l">
              <a:buFont typeface="Arial" panose="020B0604020202020204" pitchFamily="34" charset="0"/>
              <a:buChar char="•"/>
            </a:pPr>
            <a:r>
              <a:rPr lang="en-GB" sz="3500" dirty="0">
                <a:solidFill>
                  <a:schemeClr val="tx1">
                    <a:lumMod val="65000"/>
                    <a:lumOff val="35000"/>
                  </a:schemeClr>
                </a:solidFill>
                <a:latin typeface="Arial" panose="020B0604020202020204" pitchFamily="34" charset="0"/>
                <a:cs typeface="Arial" panose="020B0604020202020204" pitchFamily="34" charset="0"/>
              </a:rPr>
              <a:t>Online relationships</a:t>
            </a:r>
          </a:p>
          <a:p>
            <a:pPr marL="457200" indent="-457200" algn="l">
              <a:buFont typeface="Arial" panose="020B0604020202020204" pitchFamily="34" charset="0"/>
              <a:buChar char="•"/>
            </a:pPr>
            <a:r>
              <a:rPr lang="en-GB" sz="3500" dirty="0">
                <a:solidFill>
                  <a:schemeClr val="tx1">
                    <a:lumMod val="65000"/>
                    <a:lumOff val="35000"/>
                  </a:schemeClr>
                </a:solidFill>
                <a:latin typeface="Arial" panose="020B0604020202020204" pitchFamily="34" charset="0"/>
                <a:cs typeface="Arial" panose="020B0604020202020204" pitchFamily="34" charset="0"/>
              </a:rPr>
              <a:t>Being safe</a:t>
            </a:r>
          </a:p>
          <a:p>
            <a:pPr marL="342900" indent="-342900" algn="l">
              <a:buFont typeface="Arial" panose="020B0604020202020204" pitchFamily="34" charset="0"/>
              <a:buChar char="•"/>
            </a:pPr>
            <a:endParaRPr lang="en-GB" dirty="0"/>
          </a:p>
          <a:p>
            <a:pPr marL="342900" indent="-342900" algn="l">
              <a:buFont typeface="Arial" panose="020B0604020202020204" pitchFamily="34" charset="0"/>
              <a:buChar char="•"/>
            </a:pPr>
            <a:endParaRPr lang="en-GB" dirty="0"/>
          </a:p>
        </p:txBody>
      </p:sp>
      <p:sp>
        <p:nvSpPr>
          <p:cNvPr id="11" name="Title 1"/>
          <p:cNvSpPr txBox="1">
            <a:spLocks/>
          </p:cNvSpPr>
          <p:nvPr/>
        </p:nvSpPr>
        <p:spPr>
          <a:xfrm>
            <a:off x="235409" y="884295"/>
            <a:ext cx="11471968"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GB" sz="4800" dirty="0">
                <a:solidFill>
                  <a:schemeClr val="tx1">
                    <a:lumMod val="65000"/>
                    <a:lumOff val="35000"/>
                  </a:schemeClr>
                </a:solidFill>
                <a:latin typeface="Arial" panose="020B0604020202020204" pitchFamily="34" charset="0"/>
                <a:cs typeface="Arial" panose="020B0604020202020204" pitchFamily="34" charset="0"/>
              </a:rPr>
              <a:t>Relationships Education will focus on: </a:t>
            </a:r>
          </a:p>
        </p:txBody>
      </p:sp>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673748" y="2644456"/>
            <a:ext cx="6131417" cy="3554866"/>
          </a:xfrm>
          <a:prstGeom prst="rect">
            <a:avLst/>
          </a:prstGeom>
        </p:spPr>
      </p:pic>
    </p:spTree>
    <p:extLst>
      <p:ext uri="{BB962C8B-B14F-4D97-AF65-F5344CB8AC3E}">
        <p14:creationId xmlns:p14="http://schemas.microsoft.com/office/powerpoint/2010/main" val="13715799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562" y="0"/>
            <a:ext cx="2372878" cy="1186439"/>
          </a:xfrm>
          <a:prstGeom prst="rect">
            <a:avLst/>
          </a:prstGeom>
        </p:spPr>
      </p:pic>
      <p:pic>
        <p:nvPicPr>
          <p:cNvPr id="5" name="Pictur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135119" y="23407"/>
            <a:ext cx="3052318" cy="1016721"/>
          </a:xfrm>
          <a:prstGeom prst="rect">
            <a:avLst/>
          </a:prstGeom>
        </p:spPr>
      </p:pic>
      <p:sp>
        <p:nvSpPr>
          <p:cNvPr id="11" name="Title 1"/>
          <p:cNvSpPr txBox="1">
            <a:spLocks/>
          </p:cNvSpPr>
          <p:nvPr/>
        </p:nvSpPr>
        <p:spPr>
          <a:xfrm>
            <a:off x="235409" y="1306986"/>
            <a:ext cx="11471968" cy="1325563"/>
          </a:xfrm>
          <a:prstGeom prst="rect">
            <a:avLst/>
          </a:prstGeom>
        </p:spPr>
        <p:txBody>
          <a:bodyPr vert="horz" lIns="91440" tIns="45720" rIns="91440" bIns="45720" rtlCol="0" anchor="b">
            <a:normAutofit fontScale="7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GB" dirty="0">
                <a:solidFill>
                  <a:schemeClr val="tx1">
                    <a:lumMod val="65000"/>
                    <a:lumOff val="35000"/>
                  </a:schemeClr>
                </a:solidFill>
                <a:latin typeface="Arial" panose="020B0604020202020204" pitchFamily="34" charset="0"/>
                <a:cs typeface="Arial" panose="020B0604020202020204" pitchFamily="34" charset="0"/>
              </a:rPr>
              <a:t>Relationships and Sex Education can also be found in the following Health Education units:</a:t>
            </a:r>
          </a:p>
        </p:txBody>
      </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723942" y="2899407"/>
            <a:ext cx="4392938" cy="3665410"/>
          </a:xfrm>
          <a:prstGeom prst="rect">
            <a:avLst/>
          </a:prstGeom>
        </p:spPr>
      </p:pic>
      <p:sp>
        <p:nvSpPr>
          <p:cNvPr id="6" name="Rectangle 5"/>
          <p:cNvSpPr/>
          <p:nvPr/>
        </p:nvSpPr>
        <p:spPr>
          <a:xfrm>
            <a:off x="624840" y="3094153"/>
            <a:ext cx="6096000" cy="2416046"/>
          </a:xfrm>
          <a:prstGeom prst="rect">
            <a:avLst/>
          </a:prstGeom>
        </p:spPr>
        <p:txBody>
          <a:bodyPr>
            <a:spAutoFit/>
          </a:bodyPr>
          <a:lstStyle/>
          <a:p>
            <a:pPr marL="228600" lvl="0" indent="-228600">
              <a:lnSpc>
                <a:spcPct val="90000"/>
              </a:lnSpc>
              <a:spcBef>
                <a:spcPts val="1000"/>
              </a:spcBef>
              <a:buFont typeface="Arial" panose="020B0604020202020204" pitchFamily="34" charset="0"/>
              <a:buChar char="•"/>
            </a:pPr>
            <a:r>
              <a:rPr lang="en-GB" sz="3500" dirty="0">
                <a:solidFill>
                  <a:schemeClr val="tx1">
                    <a:lumMod val="65000"/>
                    <a:lumOff val="35000"/>
                  </a:schemeClr>
                </a:solidFill>
                <a:latin typeface="Arial" panose="020B0604020202020204" pitchFamily="34" charset="0"/>
                <a:cs typeface="Arial" panose="020B0604020202020204" pitchFamily="34" charset="0"/>
              </a:rPr>
              <a:t>Mental Wellbeing</a:t>
            </a:r>
          </a:p>
          <a:p>
            <a:pPr marL="228600" lvl="0" indent="-228600">
              <a:lnSpc>
                <a:spcPct val="90000"/>
              </a:lnSpc>
              <a:spcBef>
                <a:spcPts val="1000"/>
              </a:spcBef>
              <a:buFont typeface="Arial" panose="020B0604020202020204" pitchFamily="34" charset="0"/>
              <a:buChar char="•"/>
            </a:pPr>
            <a:r>
              <a:rPr lang="en-GB" sz="3500" dirty="0">
                <a:solidFill>
                  <a:schemeClr val="tx1">
                    <a:lumMod val="65000"/>
                    <a:lumOff val="35000"/>
                  </a:schemeClr>
                </a:solidFill>
                <a:latin typeface="Arial" panose="020B0604020202020204" pitchFamily="34" charset="0"/>
                <a:cs typeface="Arial" panose="020B0604020202020204" pitchFamily="34" charset="0"/>
              </a:rPr>
              <a:t>Internet Safety and harms</a:t>
            </a:r>
          </a:p>
          <a:p>
            <a:pPr marL="228600" lvl="0" indent="-228600">
              <a:lnSpc>
                <a:spcPct val="90000"/>
              </a:lnSpc>
              <a:spcBef>
                <a:spcPts val="1000"/>
              </a:spcBef>
              <a:buFont typeface="Arial" panose="020B0604020202020204" pitchFamily="34" charset="0"/>
              <a:buChar char="•"/>
            </a:pPr>
            <a:r>
              <a:rPr lang="en-GB" sz="3500" dirty="0">
                <a:solidFill>
                  <a:schemeClr val="tx1">
                    <a:lumMod val="65000"/>
                    <a:lumOff val="35000"/>
                  </a:schemeClr>
                </a:solidFill>
                <a:latin typeface="Arial" panose="020B0604020202020204" pitchFamily="34" charset="0"/>
                <a:cs typeface="Arial" panose="020B0604020202020204" pitchFamily="34" charset="0"/>
              </a:rPr>
              <a:t>Health and prevention </a:t>
            </a:r>
          </a:p>
          <a:p>
            <a:pPr marL="228600" lvl="0" indent="-228600">
              <a:lnSpc>
                <a:spcPct val="90000"/>
              </a:lnSpc>
              <a:spcBef>
                <a:spcPts val="1000"/>
              </a:spcBef>
              <a:buFont typeface="Arial" panose="020B0604020202020204" pitchFamily="34" charset="0"/>
              <a:buChar char="•"/>
            </a:pPr>
            <a:r>
              <a:rPr lang="en-GB" sz="3500" dirty="0">
                <a:solidFill>
                  <a:schemeClr val="tx1">
                    <a:lumMod val="65000"/>
                    <a:lumOff val="35000"/>
                  </a:schemeClr>
                </a:solidFill>
                <a:latin typeface="Arial" panose="020B0604020202020204" pitchFamily="34" charset="0"/>
                <a:cs typeface="Arial" panose="020B0604020202020204" pitchFamily="34" charset="0"/>
              </a:rPr>
              <a:t>Changing adolescent body </a:t>
            </a:r>
          </a:p>
        </p:txBody>
      </p:sp>
    </p:spTree>
    <p:extLst>
      <p:ext uri="{BB962C8B-B14F-4D97-AF65-F5344CB8AC3E}">
        <p14:creationId xmlns:p14="http://schemas.microsoft.com/office/powerpoint/2010/main" val="38830126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1992311" y="180975"/>
          <a:ext cx="8842702" cy="6572250"/>
        </p:xfrm>
        <a:graphic>
          <a:graphicData uri="http://schemas.openxmlformats.org/drawingml/2006/table">
            <a:tbl>
              <a:tblPr firstRow="1" firstCol="1" bandRow="1"/>
              <a:tblGrid>
                <a:gridCol w="4421351">
                  <a:extLst>
                    <a:ext uri="{9D8B030D-6E8A-4147-A177-3AD203B41FA5}">
                      <a16:colId xmlns:a16="http://schemas.microsoft.com/office/drawing/2014/main" val="20000"/>
                    </a:ext>
                  </a:extLst>
                </a:gridCol>
                <a:gridCol w="4421351">
                  <a:extLst>
                    <a:ext uri="{9D8B030D-6E8A-4147-A177-3AD203B41FA5}">
                      <a16:colId xmlns:a16="http://schemas.microsoft.com/office/drawing/2014/main" val="20001"/>
                    </a:ext>
                  </a:extLst>
                </a:gridCol>
              </a:tblGrid>
              <a:tr h="304835">
                <a:tc>
                  <a:txBody>
                    <a:bodyPr/>
                    <a:lstStyle/>
                    <a:p>
                      <a:pPr>
                        <a:spcAft>
                          <a:spcPts val="0"/>
                        </a:spcAft>
                      </a:pPr>
                      <a:r>
                        <a:rPr lang="en-GB" sz="2000" b="1" dirty="0">
                          <a:solidFill>
                            <a:srgbClr val="C00000"/>
                          </a:solidFill>
                          <a:effectLst/>
                          <a:latin typeface="Arial" panose="020B0604020202020204" pitchFamily="34" charset="0"/>
                          <a:ea typeface="Calibri"/>
                          <a:cs typeface="Arial" panose="020B0604020202020204" pitchFamily="34" charset="0"/>
                        </a:rPr>
                        <a:t>Relationships Education</a:t>
                      </a:r>
                      <a:endParaRPr lang="en-GB" sz="2000" dirty="0">
                        <a:solidFill>
                          <a:srgbClr val="C00000"/>
                        </a:solidFill>
                        <a:effectLst/>
                        <a:latin typeface="Arial" panose="020B0604020202020204" pitchFamily="34" charset="0"/>
                        <a:ea typeface="Calibri"/>
                        <a:cs typeface="Arial" panose="020B0604020202020204" pitchFamily="34" charset="0"/>
                      </a:endParaRP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2000" b="1" dirty="0">
                          <a:solidFill>
                            <a:srgbClr val="C00000"/>
                          </a:solidFill>
                          <a:effectLst/>
                          <a:latin typeface="Arial" panose="020B0604020202020204" pitchFamily="34" charset="0"/>
                          <a:ea typeface="Calibri"/>
                          <a:cs typeface="Arial" panose="020B0604020202020204" pitchFamily="34" charset="0"/>
                        </a:rPr>
                        <a:t>Health Education</a:t>
                      </a:r>
                      <a:endParaRPr lang="en-GB" sz="2000" dirty="0">
                        <a:solidFill>
                          <a:srgbClr val="C00000"/>
                        </a:solidFill>
                        <a:effectLst/>
                        <a:latin typeface="Arial" panose="020B0604020202020204" pitchFamily="34" charset="0"/>
                        <a:ea typeface="Calibri"/>
                        <a:cs typeface="Arial" panose="020B0604020202020204" pitchFamily="34" charset="0"/>
                      </a:endParaRP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005957">
                <a:tc>
                  <a:txBody>
                    <a:bodyPr/>
                    <a:lstStyle/>
                    <a:p>
                      <a:pPr>
                        <a:lnSpc>
                          <a:spcPct val="115000"/>
                        </a:lnSpc>
                        <a:spcAft>
                          <a:spcPts val="0"/>
                        </a:spcAft>
                      </a:pPr>
                      <a:r>
                        <a:rPr lang="en-GB" sz="2000" dirty="0">
                          <a:solidFill>
                            <a:srgbClr val="0070C0"/>
                          </a:solidFill>
                          <a:effectLst/>
                          <a:latin typeface="Arial" panose="020B0604020202020204" pitchFamily="34" charset="0"/>
                          <a:ea typeface="Calibri"/>
                          <a:cs typeface="Arial" panose="020B0604020202020204" pitchFamily="34" charset="0"/>
                        </a:rPr>
                        <a:t>Families and people who </a:t>
                      </a:r>
                    </a:p>
                    <a:p>
                      <a:pPr>
                        <a:lnSpc>
                          <a:spcPct val="115000"/>
                        </a:lnSpc>
                        <a:spcAft>
                          <a:spcPts val="0"/>
                        </a:spcAft>
                      </a:pPr>
                      <a:r>
                        <a:rPr lang="en-GB" sz="2000" dirty="0">
                          <a:solidFill>
                            <a:srgbClr val="0070C0"/>
                          </a:solidFill>
                          <a:effectLst/>
                          <a:latin typeface="Arial" panose="020B0604020202020204" pitchFamily="34" charset="0"/>
                          <a:ea typeface="Calibri"/>
                          <a:cs typeface="Arial" panose="020B0604020202020204" pitchFamily="34" charset="0"/>
                        </a:rPr>
                        <a:t>care for me </a:t>
                      </a:r>
                    </a:p>
                    <a:p>
                      <a:pPr>
                        <a:spcAft>
                          <a:spcPts val="0"/>
                        </a:spcAft>
                      </a:pPr>
                      <a:r>
                        <a:rPr lang="en-GB" sz="2000" dirty="0">
                          <a:solidFill>
                            <a:srgbClr val="0070C0"/>
                          </a:solidFill>
                          <a:effectLst/>
                          <a:latin typeface="Arial" panose="020B0604020202020204" pitchFamily="34" charset="0"/>
                          <a:ea typeface="Calibri"/>
                          <a:cs typeface="Arial" panose="020B0604020202020204" pitchFamily="34" charset="0"/>
                        </a:rPr>
                        <a:t> </a:t>
                      </a: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2000" dirty="0">
                          <a:solidFill>
                            <a:srgbClr val="0070C0"/>
                          </a:solidFill>
                          <a:effectLst/>
                          <a:latin typeface="Arial" panose="020B0604020202020204" pitchFamily="34" charset="0"/>
                          <a:ea typeface="Calibri"/>
                          <a:cs typeface="Arial" panose="020B0604020202020204" pitchFamily="34" charset="0"/>
                        </a:rPr>
                        <a:t>Mental Wellbeing</a:t>
                      </a: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655396">
                <a:tc>
                  <a:txBody>
                    <a:bodyPr/>
                    <a:lstStyle/>
                    <a:p>
                      <a:pPr>
                        <a:lnSpc>
                          <a:spcPct val="115000"/>
                        </a:lnSpc>
                        <a:spcAft>
                          <a:spcPts val="0"/>
                        </a:spcAft>
                      </a:pPr>
                      <a:r>
                        <a:rPr lang="en-GB" sz="2000" dirty="0">
                          <a:solidFill>
                            <a:srgbClr val="0070C0"/>
                          </a:solidFill>
                          <a:effectLst/>
                          <a:latin typeface="Arial" panose="020B0604020202020204" pitchFamily="34" charset="0"/>
                          <a:ea typeface="Calibri"/>
                          <a:cs typeface="Arial" panose="020B0604020202020204" pitchFamily="34" charset="0"/>
                        </a:rPr>
                        <a:t>Caring friendships </a:t>
                      </a:r>
                    </a:p>
                    <a:p>
                      <a:pPr>
                        <a:spcAft>
                          <a:spcPts val="0"/>
                        </a:spcAft>
                      </a:pPr>
                      <a:r>
                        <a:rPr lang="en-GB" sz="2000" dirty="0">
                          <a:solidFill>
                            <a:srgbClr val="0070C0"/>
                          </a:solidFill>
                          <a:effectLst/>
                          <a:latin typeface="Arial" panose="020B0604020202020204" pitchFamily="34" charset="0"/>
                          <a:ea typeface="Calibri"/>
                          <a:cs typeface="Arial" panose="020B0604020202020204" pitchFamily="34" charset="0"/>
                        </a:rPr>
                        <a:t> </a:t>
                      </a: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2000" dirty="0">
                          <a:solidFill>
                            <a:srgbClr val="0070C0"/>
                          </a:solidFill>
                          <a:effectLst/>
                          <a:latin typeface="Arial" panose="020B0604020202020204" pitchFamily="34" charset="0"/>
                          <a:ea typeface="Calibri"/>
                          <a:cs typeface="Arial" panose="020B0604020202020204" pitchFamily="34" charset="0"/>
                        </a:rPr>
                        <a:t>Internet safety and harms</a:t>
                      </a: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655396">
                <a:tc>
                  <a:txBody>
                    <a:bodyPr/>
                    <a:lstStyle/>
                    <a:p>
                      <a:pPr>
                        <a:lnSpc>
                          <a:spcPct val="115000"/>
                        </a:lnSpc>
                        <a:spcAft>
                          <a:spcPts val="0"/>
                        </a:spcAft>
                      </a:pPr>
                      <a:r>
                        <a:rPr lang="en-GB" sz="2000" dirty="0">
                          <a:solidFill>
                            <a:srgbClr val="0070C0"/>
                          </a:solidFill>
                          <a:effectLst/>
                          <a:latin typeface="Arial" panose="020B0604020202020204" pitchFamily="34" charset="0"/>
                          <a:ea typeface="Calibri"/>
                          <a:cs typeface="Arial" panose="020B0604020202020204" pitchFamily="34" charset="0"/>
                        </a:rPr>
                        <a:t>Respectful relationships </a:t>
                      </a:r>
                    </a:p>
                    <a:p>
                      <a:pPr>
                        <a:spcAft>
                          <a:spcPts val="0"/>
                        </a:spcAft>
                      </a:pPr>
                      <a:r>
                        <a:rPr lang="en-GB" sz="2000" dirty="0">
                          <a:solidFill>
                            <a:srgbClr val="0070C0"/>
                          </a:solidFill>
                          <a:effectLst/>
                          <a:latin typeface="Arial" panose="020B0604020202020204" pitchFamily="34" charset="0"/>
                          <a:ea typeface="Calibri"/>
                          <a:cs typeface="Arial" panose="020B0604020202020204" pitchFamily="34" charset="0"/>
                        </a:rPr>
                        <a:t> </a:t>
                      </a: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2000" dirty="0">
                          <a:solidFill>
                            <a:srgbClr val="000000"/>
                          </a:solidFill>
                          <a:effectLst/>
                          <a:latin typeface="Arial" panose="020B0604020202020204" pitchFamily="34" charset="0"/>
                          <a:ea typeface="Calibri"/>
                          <a:cs typeface="Arial" panose="020B0604020202020204" pitchFamily="34" charset="0"/>
                        </a:rPr>
                        <a:t>Physical health and fitness</a:t>
                      </a:r>
                      <a:endParaRPr lang="en-GB" sz="2000" dirty="0">
                        <a:effectLst/>
                        <a:latin typeface="Arial" panose="020B0604020202020204" pitchFamily="34" charset="0"/>
                        <a:ea typeface="Calibri"/>
                        <a:cs typeface="Arial" panose="020B0604020202020204" pitchFamily="34" charset="0"/>
                      </a:endParaRP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655396">
                <a:tc>
                  <a:txBody>
                    <a:bodyPr/>
                    <a:lstStyle/>
                    <a:p>
                      <a:pPr>
                        <a:lnSpc>
                          <a:spcPct val="115000"/>
                        </a:lnSpc>
                        <a:spcAft>
                          <a:spcPts val="0"/>
                        </a:spcAft>
                      </a:pPr>
                      <a:r>
                        <a:rPr lang="en-GB" sz="2000" dirty="0">
                          <a:solidFill>
                            <a:srgbClr val="0070C0"/>
                          </a:solidFill>
                          <a:effectLst/>
                          <a:latin typeface="Arial" panose="020B0604020202020204" pitchFamily="34" charset="0"/>
                          <a:ea typeface="Calibri"/>
                          <a:cs typeface="Arial" panose="020B0604020202020204" pitchFamily="34" charset="0"/>
                        </a:rPr>
                        <a:t>Online relationships </a:t>
                      </a:r>
                    </a:p>
                    <a:p>
                      <a:pPr>
                        <a:spcAft>
                          <a:spcPts val="0"/>
                        </a:spcAft>
                      </a:pPr>
                      <a:r>
                        <a:rPr lang="en-GB" sz="2000" dirty="0">
                          <a:solidFill>
                            <a:srgbClr val="0070C0"/>
                          </a:solidFill>
                          <a:effectLst/>
                          <a:latin typeface="Arial" panose="020B0604020202020204" pitchFamily="34" charset="0"/>
                          <a:ea typeface="Calibri"/>
                          <a:cs typeface="Arial" panose="020B0604020202020204" pitchFamily="34" charset="0"/>
                        </a:rPr>
                        <a:t> </a:t>
                      </a: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2000" dirty="0">
                          <a:solidFill>
                            <a:srgbClr val="000000"/>
                          </a:solidFill>
                          <a:effectLst/>
                          <a:latin typeface="Arial" panose="020B0604020202020204" pitchFamily="34" charset="0"/>
                          <a:ea typeface="Calibri"/>
                          <a:cs typeface="Arial" panose="020B0604020202020204" pitchFamily="34" charset="0"/>
                        </a:rPr>
                        <a:t>Healthy eating</a:t>
                      </a:r>
                      <a:endParaRPr lang="en-GB" sz="2000" dirty="0">
                        <a:effectLst/>
                        <a:latin typeface="Arial" panose="020B0604020202020204" pitchFamily="34" charset="0"/>
                        <a:ea typeface="Calibri"/>
                        <a:cs typeface="Arial" panose="020B0604020202020204" pitchFamily="34" charset="0"/>
                      </a:endParaRP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701121">
                <a:tc>
                  <a:txBody>
                    <a:bodyPr/>
                    <a:lstStyle/>
                    <a:p>
                      <a:pPr>
                        <a:lnSpc>
                          <a:spcPct val="115000"/>
                        </a:lnSpc>
                        <a:spcAft>
                          <a:spcPts val="0"/>
                        </a:spcAft>
                      </a:pPr>
                      <a:r>
                        <a:rPr lang="en-GB" sz="2000" dirty="0">
                          <a:solidFill>
                            <a:srgbClr val="0070C0"/>
                          </a:solidFill>
                          <a:effectLst/>
                          <a:latin typeface="Arial" panose="020B0604020202020204" pitchFamily="34" charset="0"/>
                          <a:ea typeface="Calibri"/>
                          <a:cs typeface="Arial" panose="020B0604020202020204" pitchFamily="34" charset="0"/>
                        </a:rPr>
                        <a:t>Being safe </a:t>
                      </a:r>
                    </a:p>
                    <a:p>
                      <a:pPr marL="228600">
                        <a:lnSpc>
                          <a:spcPct val="115000"/>
                        </a:lnSpc>
                        <a:spcAft>
                          <a:spcPts val="0"/>
                        </a:spcAft>
                      </a:pPr>
                      <a:r>
                        <a:rPr lang="en-GB" sz="2000" dirty="0">
                          <a:solidFill>
                            <a:srgbClr val="0070C0"/>
                          </a:solidFill>
                          <a:effectLst/>
                          <a:latin typeface="Arial" panose="020B0604020202020204" pitchFamily="34" charset="0"/>
                          <a:ea typeface="Calibri"/>
                          <a:cs typeface="Arial" panose="020B0604020202020204" pitchFamily="34" charset="0"/>
                        </a:rPr>
                        <a:t> </a:t>
                      </a: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2000" dirty="0">
                          <a:solidFill>
                            <a:srgbClr val="000000"/>
                          </a:solidFill>
                          <a:effectLst/>
                          <a:latin typeface="Arial" panose="020B0604020202020204" pitchFamily="34" charset="0"/>
                          <a:ea typeface="Calibri"/>
                          <a:cs typeface="Arial" panose="020B0604020202020204" pitchFamily="34" charset="0"/>
                        </a:rPr>
                        <a:t>Drugs, alcohol and tobacco</a:t>
                      </a:r>
                      <a:endParaRPr lang="en-GB" sz="2000" dirty="0">
                        <a:effectLst/>
                        <a:latin typeface="Arial" panose="020B0604020202020204" pitchFamily="34" charset="0"/>
                        <a:ea typeface="Calibri"/>
                        <a:cs typeface="Arial" panose="020B0604020202020204" pitchFamily="34" charset="0"/>
                      </a:endParaRP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1051682">
                <a:tc>
                  <a:txBody>
                    <a:bodyPr/>
                    <a:lstStyle/>
                    <a:p>
                      <a:pPr>
                        <a:lnSpc>
                          <a:spcPct val="115000"/>
                        </a:lnSpc>
                        <a:spcAft>
                          <a:spcPts val="0"/>
                        </a:spcAft>
                      </a:pPr>
                      <a:r>
                        <a:rPr lang="en-GB" sz="2000" dirty="0">
                          <a:solidFill>
                            <a:srgbClr val="0070C0"/>
                          </a:solidFill>
                          <a:effectLst/>
                          <a:latin typeface="Arial" panose="020B0604020202020204" pitchFamily="34" charset="0"/>
                          <a:ea typeface="Calibri"/>
                          <a:cs typeface="Arial" panose="020B0604020202020204" pitchFamily="34" charset="0"/>
                        </a:rPr>
                        <a:t>Non-mandatory Sex Education – </a:t>
                      </a:r>
                    </a:p>
                    <a:p>
                      <a:pPr>
                        <a:lnSpc>
                          <a:spcPct val="115000"/>
                        </a:lnSpc>
                        <a:spcAft>
                          <a:spcPts val="0"/>
                        </a:spcAft>
                      </a:pPr>
                      <a:r>
                        <a:rPr lang="en-GB" sz="2000" dirty="0">
                          <a:solidFill>
                            <a:srgbClr val="0070C0"/>
                          </a:solidFill>
                          <a:effectLst/>
                          <a:latin typeface="Arial" panose="020B0604020202020204" pitchFamily="34" charset="0"/>
                          <a:ea typeface="Calibri"/>
                          <a:cs typeface="Arial" panose="020B0604020202020204" pitchFamily="34" charset="0"/>
                        </a:rPr>
                        <a:t>children will have the ‘right to be excused’ </a:t>
                      </a: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2000" dirty="0">
                          <a:solidFill>
                            <a:srgbClr val="0070C0"/>
                          </a:solidFill>
                          <a:effectLst/>
                          <a:latin typeface="Arial" panose="020B0604020202020204" pitchFamily="34" charset="0"/>
                          <a:ea typeface="Calibri"/>
                          <a:cs typeface="Arial" panose="020B0604020202020204" pitchFamily="34" charset="0"/>
                        </a:rPr>
                        <a:t>Health and prevention</a:t>
                      </a: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701121">
                <a:tc>
                  <a:txBody>
                    <a:bodyPr/>
                    <a:lstStyle/>
                    <a:p>
                      <a:pPr>
                        <a:lnSpc>
                          <a:spcPct val="115000"/>
                        </a:lnSpc>
                        <a:spcAft>
                          <a:spcPts val="0"/>
                        </a:spcAft>
                      </a:pPr>
                      <a:r>
                        <a:rPr lang="en-GB" sz="2000" dirty="0">
                          <a:effectLst/>
                          <a:latin typeface="Arial" panose="020B0604020202020204" pitchFamily="34" charset="0"/>
                          <a:ea typeface="Calibri"/>
                          <a:cs typeface="Arial" panose="020B0604020202020204" pitchFamily="34" charset="0"/>
                        </a:rPr>
                        <a:t> </a:t>
                      </a: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2000" dirty="0">
                          <a:solidFill>
                            <a:srgbClr val="000000"/>
                          </a:solidFill>
                          <a:effectLst/>
                          <a:latin typeface="Arial" panose="020B0604020202020204" pitchFamily="34" charset="0"/>
                          <a:ea typeface="Calibri"/>
                          <a:cs typeface="Arial" panose="020B0604020202020204" pitchFamily="34" charset="0"/>
                        </a:rPr>
                        <a:t>Basic first aid</a:t>
                      </a:r>
                      <a:endParaRPr lang="en-GB" sz="2000" dirty="0">
                        <a:effectLst/>
                        <a:latin typeface="Arial" panose="020B0604020202020204" pitchFamily="34" charset="0"/>
                        <a:ea typeface="Calibri"/>
                        <a:cs typeface="Arial" panose="020B0604020202020204" pitchFamily="34" charset="0"/>
                      </a:endParaRPr>
                    </a:p>
                    <a:p>
                      <a:pPr>
                        <a:lnSpc>
                          <a:spcPct val="115000"/>
                        </a:lnSpc>
                        <a:spcAft>
                          <a:spcPts val="0"/>
                        </a:spcAft>
                      </a:pPr>
                      <a:r>
                        <a:rPr lang="en-GB" sz="2000" dirty="0">
                          <a:solidFill>
                            <a:srgbClr val="000000"/>
                          </a:solidFill>
                          <a:effectLst/>
                          <a:latin typeface="Arial" panose="020B0604020202020204" pitchFamily="34" charset="0"/>
                          <a:ea typeface="Calibri"/>
                          <a:cs typeface="Arial" panose="020B0604020202020204" pitchFamily="34" charset="0"/>
                        </a:rPr>
                        <a:t> </a:t>
                      </a:r>
                      <a:endParaRPr lang="en-GB" sz="2000" dirty="0">
                        <a:effectLst/>
                        <a:latin typeface="Arial" panose="020B0604020202020204" pitchFamily="34" charset="0"/>
                        <a:ea typeface="Calibri"/>
                        <a:cs typeface="Arial" panose="020B0604020202020204" pitchFamily="34" charset="0"/>
                      </a:endParaRP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841346">
                <a:tc>
                  <a:txBody>
                    <a:bodyPr/>
                    <a:lstStyle/>
                    <a:p>
                      <a:pPr>
                        <a:lnSpc>
                          <a:spcPct val="115000"/>
                        </a:lnSpc>
                        <a:spcAft>
                          <a:spcPts val="0"/>
                        </a:spcAft>
                      </a:pPr>
                      <a:r>
                        <a:rPr lang="en-GB" sz="2000" dirty="0">
                          <a:effectLst/>
                          <a:latin typeface="Arial" panose="020B0604020202020204" pitchFamily="34" charset="0"/>
                          <a:ea typeface="Calibri"/>
                          <a:cs typeface="Arial" panose="020B0604020202020204" pitchFamily="34" charset="0"/>
                        </a:rPr>
                        <a:t> </a:t>
                      </a: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2000" dirty="0">
                          <a:solidFill>
                            <a:srgbClr val="0070C0"/>
                          </a:solidFill>
                          <a:effectLst/>
                          <a:latin typeface="Arial" panose="020B0604020202020204" pitchFamily="34" charset="0"/>
                          <a:ea typeface="Calibri"/>
                          <a:cs typeface="Arial" panose="020B0604020202020204" pitchFamily="34" charset="0"/>
                        </a:rPr>
                        <a:t>Changing adolescent body, including</a:t>
                      </a:r>
                      <a:r>
                        <a:rPr lang="en-GB" sz="2000" baseline="0" dirty="0">
                          <a:solidFill>
                            <a:srgbClr val="0070C0"/>
                          </a:solidFill>
                          <a:effectLst/>
                          <a:latin typeface="Arial" panose="020B0604020202020204" pitchFamily="34" charset="0"/>
                          <a:ea typeface="Calibri"/>
                          <a:cs typeface="Arial" panose="020B0604020202020204" pitchFamily="34" charset="0"/>
                        </a:rPr>
                        <a:t> puberty</a:t>
                      </a:r>
                      <a:r>
                        <a:rPr lang="en-GB" sz="2000" dirty="0">
                          <a:solidFill>
                            <a:srgbClr val="000000"/>
                          </a:solidFill>
                          <a:effectLst/>
                          <a:latin typeface="Arial" panose="020B0604020202020204" pitchFamily="34" charset="0"/>
                          <a:ea typeface="Calibri"/>
                          <a:cs typeface="Arial" panose="020B0604020202020204" pitchFamily="34" charset="0"/>
                        </a:rPr>
                        <a:t> </a:t>
                      </a:r>
                      <a:endParaRPr lang="en-GB" sz="2000" dirty="0">
                        <a:effectLst/>
                        <a:latin typeface="Arial" panose="020B0604020202020204" pitchFamily="34" charset="0"/>
                        <a:ea typeface="Calibri"/>
                        <a:cs typeface="Arial" panose="020B0604020202020204" pitchFamily="34" charset="0"/>
                      </a:endParaRPr>
                    </a:p>
                  </a:txBody>
                  <a:tcPr marL="68577" marR="6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sp>
        <p:nvSpPr>
          <p:cNvPr id="29730" name="Rectangle 2"/>
          <p:cNvSpPr>
            <a:spLocks noChangeArrowheads="1"/>
          </p:cNvSpPr>
          <p:nvPr/>
        </p:nvSpPr>
        <p:spPr bwMode="auto">
          <a:xfrm>
            <a:off x="3162301" y="1888482"/>
            <a:ext cx="18473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panose="020B0604020202020204" pitchFamily="34" charset="0"/>
                <a:ea typeface="ヒラギノ角ゴ Pro W3" charset="-128"/>
              </a:defRPr>
            </a:lvl1pPr>
            <a:lvl2pPr marL="742950" indent="-285750">
              <a:spcBef>
                <a:spcPct val="20000"/>
              </a:spcBef>
              <a:buChar char="–"/>
              <a:defRPr sz="2800">
                <a:solidFill>
                  <a:schemeClr val="tx1"/>
                </a:solidFill>
                <a:latin typeface="Arial" panose="020B0604020202020204" pitchFamily="34" charset="0"/>
                <a:ea typeface="ヒラギノ角ゴ Pro W3" charset="-128"/>
              </a:defRPr>
            </a:lvl2pPr>
            <a:lvl3pPr marL="1143000" indent="-228600">
              <a:spcBef>
                <a:spcPct val="20000"/>
              </a:spcBef>
              <a:buChar char="•"/>
              <a:defRPr sz="2400">
                <a:solidFill>
                  <a:schemeClr val="tx1"/>
                </a:solidFill>
                <a:latin typeface="Arial" panose="020B0604020202020204" pitchFamily="34" charset="0"/>
                <a:ea typeface="ヒラギノ角ゴ Pro W3" charset="-128"/>
              </a:defRPr>
            </a:lvl3pPr>
            <a:lvl4pPr marL="1600200" indent="-228600">
              <a:spcBef>
                <a:spcPct val="20000"/>
              </a:spcBef>
              <a:buChar char="–"/>
              <a:defRPr sz="2000">
                <a:solidFill>
                  <a:schemeClr val="tx1"/>
                </a:solidFill>
                <a:latin typeface="Arial" panose="020B0604020202020204" pitchFamily="34" charset="0"/>
                <a:ea typeface="ヒラギノ角ゴ Pro W3" charset="-128"/>
              </a:defRPr>
            </a:lvl4pPr>
            <a:lvl5pPr marL="2057400" indent="-228600">
              <a:spcBef>
                <a:spcPct val="20000"/>
              </a:spcBef>
              <a:buChar char="»"/>
              <a:defRPr sz="2000">
                <a:solidFill>
                  <a:schemeClr val="tx1"/>
                </a:solidFill>
                <a:latin typeface="Arial" panose="020B0604020202020204" pitchFamily="34" charset="0"/>
                <a:ea typeface="ヒラギノ角ゴ Pro W3"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ヒラギノ角ゴ Pro W3"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ヒラギノ角ゴ Pro W3"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ヒラギノ角ゴ Pro W3"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ヒラギノ角ゴ Pro W3" charset="-128"/>
              </a:defRPr>
            </a:lvl9pPr>
          </a:lstStyle>
          <a:p>
            <a:pPr>
              <a:spcBef>
                <a:spcPct val="0"/>
              </a:spcBef>
              <a:buFontTx/>
              <a:buNone/>
            </a:pPr>
            <a:endParaRPr lang="en-US" altLang="en-US" sz="2400"/>
          </a:p>
        </p:txBody>
      </p:sp>
    </p:spTree>
    <p:extLst>
      <p:ext uri="{BB962C8B-B14F-4D97-AF65-F5344CB8AC3E}">
        <p14:creationId xmlns:p14="http://schemas.microsoft.com/office/powerpoint/2010/main" val="15408378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74925"/>
            <a:ext cx="10515600" cy="1325563"/>
          </a:xfrm>
        </p:spPr>
        <p:txBody>
          <a:bodyPr/>
          <a:lstStyle/>
          <a:p>
            <a:r>
              <a:rPr lang="en-GB" dirty="0">
                <a:latin typeface="Arial" panose="020B0604020202020204" pitchFamily="34" charset="0"/>
                <a:cs typeface="Arial" panose="020B0604020202020204" pitchFamily="34" charset="0"/>
              </a:rPr>
              <a:t>Year 6 content</a:t>
            </a:r>
          </a:p>
        </p:txBody>
      </p:sp>
      <p:sp>
        <p:nvSpPr>
          <p:cNvPr id="3" name="Content Placeholder 2"/>
          <p:cNvSpPr>
            <a:spLocks noGrp="1"/>
          </p:cNvSpPr>
          <p:nvPr>
            <p:ph idx="1"/>
          </p:nvPr>
        </p:nvSpPr>
        <p:spPr>
          <a:xfrm>
            <a:off x="838200" y="2011469"/>
            <a:ext cx="4609563" cy="4351338"/>
          </a:xfrm>
        </p:spPr>
        <p:txBody>
          <a:bodyPr>
            <a:normAutofit/>
          </a:bodyPr>
          <a:lstStyle/>
          <a:p>
            <a:pPr marL="0" indent="0">
              <a:buNone/>
            </a:pPr>
            <a:r>
              <a:rPr lang="en-GB" sz="2400" b="1" dirty="0">
                <a:solidFill>
                  <a:srgbClr val="CC0000"/>
                </a:solidFill>
                <a:latin typeface="Arial" panose="020B0604020202020204" pitchFamily="34" charset="0"/>
                <a:cs typeface="Arial" panose="020B0604020202020204" pitchFamily="34" charset="0"/>
              </a:rPr>
              <a:t>Extending learning in year 5. </a:t>
            </a:r>
          </a:p>
          <a:p>
            <a:pPr marL="0" indent="0">
              <a:buNone/>
            </a:pPr>
            <a:r>
              <a:rPr lang="en-GB" sz="2400" b="1" dirty="0">
                <a:solidFill>
                  <a:srgbClr val="CC0000"/>
                </a:solidFill>
                <a:latin typeface="Arial" panose="020B0604020202020204" pitchFamily="34" charset="0"/>
                <a:cs typeface="Arial" panose="020B0604020202020204" pitchFamily="34" charset="0"/>
              </a:rPr>
              <a:t>New content to include:</a:t>
            </a:r>
            <a:endParaRPr lang="en-GB" sz="2400" dirty="0">
              <a:latin typeface="Arial" panose="020B0604020202020204" pitchFamily="34" charset="0"/>
              <a:cs typeface="Arial" panose="020B0604020202020204" pitchFamily="34" charset="0"/>
            </a:endParaRPr>
          </a:p>
          <a:p>
            <a:r>
              <a:rPr lang="en-GB" dirty="0">
                <a:solidFill>
                  <a:srgbClr val="CC0000"/>
                </a:solidFill>
                <a:latin typeface="Arial" panose="020B0604020202020204" pitchFamily="34" charset="0"/>
                <a:cs typeface="Arial" panose="020B0604020202020204" pitchFamily="34" charset="0"/>
              </a:rPr>
              <a:t>Body image </a:t>
            </a:r>
          </a:p>
          <a:p>
            <a:r>
              <a:rPr lang="en-GB" dirty="0">
                <a:solidFill>
                  <a:srgbClr val="CC0000"/>
                </a:solidFill>
                <a:latin typeface="Arial" panose="020B0604020202020204" pitchFamily="34" charset="0"/>
                <a:cs typeface="Arial" panose="020B0604020202020204" pitchFamily="34" charset="0"/>
              </a:rPr>
              <a:t>Sharing images online </a:t>
            </a:r>
          </a:p>
          <a:p>
            <a:r>
              <a:rPr lang="en-GB" dirty="0">
                <a:solidFill>
                  <a:srgbClr val="CC0000"/>
                </a:solidFill>
                <a:latin typeface="Arial" panose="020B0604020202020204" pitchFamily="34" charset="0"/>
                <a:cs typeface="Arial" panose="020B0604020202020204" pitchFamily="34" charset="0"/>
              </a:rPr>
              <a:t>Conception, reproduction &amp; birth</a:t>
            </a:r>
          </a:p>
          <a:p>
            <a:pPr marL="0" indent="0">
              <a:buNone/>
            </a:pPr>
            <a:endParaRPr lang="en-GB" dirty="0">
              <a:solidFill>
                <a:srgbClr val="CC0000"/>
              </a:solidFill>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5114987" cy="1249788"/>
          </a:xfrm>
          <a:prstGeom prst="rect">
            <a:avLst/>
          </a:prstGeom>
        </p:spPr>
      </p:pic>
      <p:sp>
        <p:nvSpPr>
          <p:cNvPr id="8" name="Content Placeholder 2"/>
          <p:cNvSpPr txBox="1">
            <a:spLocks/>
          </p:cNvSpPr>
          <p:nvPr/>
        </p:nvSpPr>
        <p:spPr>
          <a:xfrm>
            <a:off x="5701047" y="2011469"/>
            <a:ext cx="5902818"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2200" b="1" dirty="0">
                <a:solidFill>
                  <a:prstClr val="black"/>
                </a:solidFill>
                <a:latin typeface="Arial" panose="020B0604020202020204" pitchFamily="34" charset="0"/>
                <a:cs typeface="Arial" panose="020B0604020202020204" pitchFamily="34" charset="0"/>
              </a:rPr>
              <a:t>Sample Learning Outcomes</a:t>
            </a:r>
            <a:endParaRPr lang="en-GB" sz="2200" dirty="0">
              <a:solidFill>
                <a:prstClr val="black"/>
              </a:solidFill>
              <a:latin typeface="Arial" panose="020B0604020202020204" pitchFamily="34" charset="0"/>
              <a:cs typeface="Arial" panose="020B0604020202020204" pitchFamily="34" charset="0"/>
            </a:endParaRPr>
          </a:p>
          <a:p>
            <a:r>
              <a:rPr lang="en-GB" sz="2000" dirty="0">
                <a:solidFill>
                  <a:prstClr val="black"/>
                </a:solidFill>
                <a:latin typeface="Arial" panose="020B0604020202020204" pitchFamily="34" charset="0"/>
                <a:cs typeface="Arial" panose="020B0604020202020204" pitchFamily="34" charset="0"/>
              </a:rPr>
              <a:t>Recognise that photos can be changed to match society's view of perfect</a:t>
            </a:r>
          </a:p>
          <a:p>
            <a:r>
              <a:rPr lang="en-GB" sz="2000" dirty="0">
                <a:solidFill>
                  <a:prstClr val="black"/>
                </a:solidFill>
                <a:latin typeface="Arial" panose="020B0604020202020204" pitchFamily="34" charset="0"/>
                <a:cs typeface="Arial" panose="020B0604020202020204" pitchFamily="34" charset="0"/>
              </a:rPr>
              <a:t>Explore the risks of sharing photos and films of themselves with other people directly or online</a:t>
            </a:r>
          </a:p>
          <a:p>
            <a:r>
              <a:rPr lang="en-GB" sz="2000" dirty="0">
                <a:solidFill>
                  <a:prstClr val="black"/>
                </a:solidFill>
                <a:latin typeface="Arial" panose="020B0604020202020204" pitchFamily="34" charset="0"/>
                <a:cs typeface="Arial" panose="020B0604020202020204" pitchFamily="34" charset="0"/>
              </a:rPr>
              <a:t>Describe ways in which people show their commitment to each other</a:t>
            </a:r>
          </a:p>
          <a:p>
            <a:r>
              <a:rPr lang="en-GB" sz="2000" dirty="0">
                <a:solidFill>
                  <a:prstClr val="black"/>
                </a:solidFill>
                <a:latin typeface="Arial" panose="020B0604020202020204" pitchFamily="34" charset="0"/>
                <a:cs typeface="Arial" panose="020B0604020202020204" pitchFamily="34" charset="0"/>
              </a:rPr>
              <a:t>Know a variety of ways in which the sperm can fertilise the egg to create a baby</a:t>
            </a:r>
          </a:p>
          <a:p>
            <a:endParaRPr lang="en-GB" dirty="0">
              <a:solidFill>
                <a:prstClr val="black"/>
              </a:solidFill>
            </a:endParaRPr>
          </a:p>
          <a:p>
            <a:endParaRPr lang="en-GB" dirty="0">
              <a:solidFill>
                <a:prstClr val="black"/>
              </a:solidFill>
            </a:endParaRPr>
          </a:p>
          <a:p>
            <a:endParaRPr lang="en-GB" dirty="0">
              <a:solidFill>
                <a:prstClr val="black"/>
              </a:solidFill>
            </a:endParaRPr>
          </a:p>
        </p:txBody>
      </p:sp>
    </p:spTree>
    <p:extLst>
      <p:ext uri="{BB962C8B-B14F-4D97-AF65-F5344CB8AC3E}">
        <p14:creationId xmlns:p14="http://schemas.microsoft.com/office/powerpoint/2010/main" val="1594967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56274" y="984653"/>
            <a:ext cx="10121325" cy="5690467"/>
          </a:xfrm>
          <a:prstGeom prst="rect">
            <a:avLst/>
          </a:prstGeom>
        </p:spPr>
      </p:pic>
      <p:sp>
        <p:nvSpPr>
          <p:cNvPr id="3" name="TextBox 2">
            <a:extLst>
              <a:ext uri="{FF2B5EF4-FFF2-40B4-BE49-F238E27FC236}">
                <a16:creationId xmlns:a16="http://schemas.microsoft.com/office/drawing/2014/main" id="{18E75F4A-F41D-3D8E-A561-8FBCC199D9A4}"/>
              </a:ext>
            </a:extLst>
          </p:cNvPr>
          <p:cNvSpPr txBox="1"/>
          <p:nvPr/>
        </p:nvSpPr>
        <p:spPr>
          <a:xfrm>
            <a:off x="1156274" y="160020"/>
            <a:ext cx="6421816" cy="369332"/>
          </a:xfrm>
          <a:prstGeom prst="rect">
            <a:avLst/>
          </a:prstGeom>
          <a:noFill/>
        </p:spPr>
        <p:txBody>
          <a:bodyPr wrap="square" rtlCol="0">
            <a:spAutoFit/>
          </a:bodyPr>
          <a:lstStyle/>
          <a:p>
            <a:r>
              <a:rPr lang="en-US" dirty="0"/>
              <a:t>This is an example of one of the sheets we will be working through.</a:t>
            </a:r>
            <a:endParaRPr lang="en-GB" dirty="0"/>
          </a:p>
        </p:txBody>
      </p:sp>
    </p:spTree>
    <p:extLst>
      <p:ext uri="{BB962C8B-B14F-4D97-AF65-F5344CB8AC3E}">
        <p14:creationId xmlns:p14="http://schemas.microsoft.com/office/powerpoint/2010/main" val="11367282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1673"/>
            <a:ext cx="12192000" cy="6854653"/>
          </a:xfrm>
          <a:prstGeom prst="rect">
            <a:avLst/>
          </a:prstGeom>
        </p:spPr>
      </p:pic>
      <p:sp>
        <p:nvSpPr>
          <p:cNvPr id="4" name="TextBox 3">
            <a:extLst>
              <a:ext uri="{FF2B5EF4-FFF2-40B4-BE49-F238E27FC236}">
                <a16:creationId xmlns:a16="http://schemas.microsoft.com/office/drawing/2014/main" id="{65D18BCF-FA94-6335-70B9-736F73AE9518}"/>
              </a:ext>
            </a:extLst>
          </p:cNvPr>
          <p:cNvSpPr txBox="1"/>
          <p:nvPr/>
        </p:nvSpPr>
        <p:spPr>
          <a:xfrm>
            <a:off x="2981739" y="2863334"/>
            <a:ext cx="6228522" cy="369332"/>
          </a:xfrm>
          <a:prstGeom prst="rect">
            <a:avLst/>
          </a:prstGeom>
          <a:noFill/>
        </p:spPr>
        <p:txBody>
          <a:bodyPr wrap="square">
            <a:spAutoFit/>
          </a:bodyPr>
          <a:lstStyle/>
          <a:p>
            <a:r>
              <a:rPr lang="en-US" dirty="0">
                <a:hlinkClick r:id="rId4"/>
              </a:rPr>
              <a:t>Making babies (coramlifeeducation.org.uk)</a:t>
            </a:r>
            <a:endParaRPr lang="en-GB" baseline="0" dirty="0"/>
          </a:p>
        </p:txBody>
      </p:sp>
    </p:spTree>
    <p:extLst>
      <p:ext uri="{BB962C8B-B14F-4D97-AF65-F5344CB8AC3E}">
        <p14:creationId xmlns:p14="http://schemas.microsoft.com/office/powerpoint/2010/main" val="34993776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624550" y="2224638"/>
            <a:ext cx="1377815" cy="4627265"/>
          </a:xfrm>
          <a:prstGeom prst="rect">
            <a:avLst/>
          </a:prstGeom>
        </p:spPr>
      </p:pic>
      <p:pic>
        <p:nvPicPr>
          <p:cNvPr id="5" name="Pictur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2224638"/>
            <a:ext cx="1579001" cy="4633362"/>
          </a:xfrm>
          <a:prstGeom prst="rect">
            <a:avLst/>
          </a:prstGeom>
        </p:spPr>
      </p:pic>
      <p:sp>
        <p:nvSpPr>
          <p:cNvPr id="2" name="Title 1"/>
          <p:cNvSpPr>
            <a:spLocks noGrp="1"/>
          </p:cNvSpPr>
          <p:nvPr>
            <p:ph type="title"/>
          </p:nvPr>
        </p:nvSpPr>
        <p:spPr/>
        <p:txBody>
          <a:bodyPr>
            <a:normAutofit/>
          </a:bodyPr>
          <a:lstStyle/>
          <a:p>
            <a:r>
              <a:rPr lang="en-GB" sz="5000" b="1" dirty="0">
                <a:solidFill>
                  <a:srgbClr val="7030A0"/>
                </a:solidFill>
              </a:rPr>
              <a:t>Our role as parents </a:t>
            </a:r>
          </a:p>
        </p:txBody>
      </p:sp>
      <p:sp>
        <p:nvSpPr>
          <p:cNvPr id="3" name="Content Placeholder 2"/>
          <p:cNvSpPr>
            <a:spLocks noGrp="1"/>
          </p:cNvSpPr>
          <p:nvPr>
            <p:ph idx="1"/>
          </p:nvPr>
        </p:nvSpPr>
        <p:spPr>
          <a:xfrm>
            <a:off x="1579001" y="1841954"/>
            <a:ext cx="9045549" cy="4351338"/>
          </a:xfrm>
        </p:spPr>
        <p:txBody>
          <a:bodyPr/>
          <a:lstStyle/>
          <a:p>
            <a:pPr marL="0" lvl="0" indent="0" eaLnBrk="0" fontAlgn="base" hangingPunct="0">
              <a:lnSpc>
                <a:spcPct val="100000"/>
              </a:lnSpc>
              <a:spcBef>
                <a:spcPct val="20000"/>
              </a:spcBef>
              <a:spcAft>
                <a:spcPct val="0"/>
              </a:spcAft>
              <a:buNone/>
            </a:pPr>
            <a:r>
              <a:rPr lang="en-GB" sz="3600" kern="0" dirty="0">
                <a:solidFill>
                  <a:srgbClr val="000000"/>
                </a:solidFill>
                <a:latin typeface="Arial"/>
              </a:rPr>
              <a:t>Parents (and carers) are the </a:t>
            </a:r>
            <a:r>
              <a:rPr lang="en-GB" sz="3600" b="1" kern="0" dirty="0">
                <a:solidFill>
                  <a:srgbClr val="000000"/>
                </a:solidFill>
                <a:latin typeface="Arial"/>
              </a:rPr>
              <a:t>prime educators </a:t>
            </a:r>
            <a:r>
              <a:rPr lang="en-GB" sz="3600" kern="0" dirty="0">
                <a:solidFill>
                  <a:srgbClr val="000000"/>
                </a:solidFill>
                <a:latin typeface="Arial"/>
              </a:rPr>
              <a:t>for children on …these matters. Schools complement and reinforce this role…building on what pupils learn at home...</a:t>
            </a:r>
          </a:p>
          <a:p>
            <a:endParaRPr lang="en-GB" dirty="0"/>
          </a:p>
        </p:txBody>
      </p:sp>
      <p:pic>
        <p:nvPicPr>
          <p:cNvPr id="7" name="Pictur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918164" y="0"/>
            <a:ext cx="3273836" cy="798645"/>
          </a:xfrm>
          <a:prstGeom prst="rect">
            <a:avLst/>
          </a:prstGeom>
        </p:spPr>
      </p:pic>
    </p:spTree>
    <p:extLst>
      <p:ext uri="{BB962C8B-B14F-4D97-AF65-F5344CB8AC3E}">
        <p14:creationId xmlns:p14="http://schemas.microsoft.com/office/powerpoint/2010/main" val="37292586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4695" y="3248527"/>
            <a:ext cx="5630779" cy="649705"/>
          </a:xfrm>
        </p:spPr>
        <p:txBody>
          <a:bodyPr>
            <a:normAutofit/>
          </a:bodyPr>
          <a:lstStyle/>
          <a:p>
            <a:r>
              <a:rPr lang="en-US" sz="3600" dirty="0">
                <a:latin typeface="Arial" panose="020B0604020202020204" pitchFamily="34" charset="0"/>
                <a:cs typeface="Arial" panose="020B0604020202020204" pitchFamily="34" charset="0"/>
                <a:hlinkClick r:id="rId3"/>
              </a:rPr>
              <a:t>BBC Teach- The Big Talk</a:t>
            </a:r>
            <a:endParaRPr lang="en-GB" sz="3600" dirty="0">
              <a:latin typeface="Arial" panose="020B0604020202020204" pitchFamily="34" charset="0"/>
              <a:cs typeface="Arial" panose="020B0604020202020204" pitchFamily="34" charset="0"/>
            </a:endParaRPr>
          </a:p>
        </p:txBody>
      </p:sp>
      <p:pic>
        <p:nvPicPr>
          <p:cNvPr id="4" name="Picture 3"/>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264695" y="433137"/>
            <a:ext cx="5630779" cy="2815390"/>
          </a:xfrm>
          <a:prstGeom prst="rect">
            <a:avLst/>
          </a:prstGeom>
        </p:spPr>
      </p:pic>
      <p:pic>
        <p:nvPicPr>
          <p:cNvPr id="5" name="Picture 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6629398" y="837892"/>
            <a:ext cx="3537286" cy="2174776"/>
          </a:xfrm>
          <a:prstGeom prst="rect">
            <a:avLst/>
          </a:prstGeom>
        </p:spPr>
      </p:pic>
      <p:sp>
        <p:nvSpPr>
          <p:cNvPr id="6" name="TextBox 5"/>
          <p:cNvSpPr txBox="1"/>
          <p:nvPr/>
        </p:nvSpPr>
        <p:spPr>
          <a:xfrm>
            <a:off x="6930189" y="3012668"/>
            <a:ext cx="4451684" cy="584775"/>
          </a:xfrm>
          <a:prstGeom prst="rect">
            <a:avLst/>
          </a:prstGeom>
          <a:noFill/>
        </p:spPr>
        <p:txBody>
          <a:bodyPr wrap="square" rtlCol="0">
            <a:spAutoFit/>
          </a:bodyPr>
          <a:lstStyle/>
          <a:p>
            <a:r>
              <a:rPr lang="en-US" sz="3200" dirty="0">
                <a:latin typeface="Arial" panose="020B0604020202020204" pitchFamily="34" charset="0"/>
                <a:cs typeface="Arial" panose="020B0604020202020204" pitchFamily="34" charset="0"/>
                <a:hlinkClick r:id="rId6"/>
              </a:rPr>
              <a:t>Amaze Junior </a:t>
            </a:r>
            <a:endParaRPr lang="en-GB" sz="3200" dirty="0">
              <a:latin typeface="Arial" panose="020B0604020202020204" pitchFamily="34" charset="0"/>
              <a:cs typeface="Arial" panose="020B0604020202020204" pitchFamily="34" charset="0"/>
            </a:endParaRPr>
          </a:p>
        </p:txBody>
      </p:sp>
      <p:pic>
        <p:nvPicPr>
          <p:cNvPr id="7" name="Picture 6"/>
          <p:cNvPicPr>
            <a:picLocks noChangeAspect="1"/>
          </p:cNvPicPr>
          <p:nvPr/>
        </p:nvPicPr>
        <p:blipFill rotWithShape="1">
          <a:blip r:embed="rId7" cstate="email">
            <a:extLst>
              <a:ext uri="{28A0092B-C50C-407E-A947-70E740481C1C}">
                <a14:useLocalDpi xmlns:a14="http://schemas.microsoft.com/office/drawing/2010/main"/>
              </a:ext>
            </a:extLst>
          </a:blip>
          <a:srcRect/>
          <a:stretch/>
        </p:blipFill>
        <p:spPr>
          <a:xfrm>
            <a:off x="0" y="4101989"/>
            <a:ext cx="3850105" cy="1961928"/>
          </a:xfrm>
          <a:prstGeom prst="rect">
            <a:avLst/>
          </a:prstGeom>
        </p:spPr>
      </p:pic>
      <p:sp>
        <p:nvSpPr>
          <p:cNvPr id="9" name="TextBox 8"/>
          <p:cNvSpPr txBox="1"/>
          <p:nvPr/>
        </p:nvSpPr>
        <p:spPr>
          <a:xfrm>
            <a:off x="264695" y="6015791"/>
            <a:ext cx="4451684" cy="584775"/>
          </a:xfrm>
          <a:prstGeom prst="rect">
            <a:avLst/>
          </a:prstGeom>
          <a:noFill/>
        </p:spPr>
        <p:txBody>
          <a:bodyPr wrap="square" rtlCol="0">
            <a:spAutoFit/>
          </a:bodyPr>
          <a:lstStyle/>
          <a:p>
            <a:r>
              <a:rPr lang="en-US" sz="3200" dirty="0">
                <a:latin typeface="Arial" panose="020B0604020202020204" pitchFamily="34" charset="0"/>
                <a:cs typeface="Arial" panose="020B0604020202020204" pitchFamily="34" charset="0"/>
                <a:hlinkClick r:id="rId8"/>
              </a:rPr>
              <a:t>Sarah Sproule </a:t>
            </a:r>
            <a:endParaRPr lang="en-GB" sz="3200" dirty="0">
              <a:latin typeface="Arial" panose="020B0604020202020204" pitchFamily="34" charset="0"/>
              <a:cs typeface="Arial" panose="020B0604020202020204" pitchFamily="34" charset="0"/>
            </a:endParaRPr>
          </a:p>
        </p:txBody>
      </p:sp>
      <p:pic>
        <p:nvPicPr>
          <p:cNvPr id="10" name="Picture 9"/>
          <p:cNvPicPr>
            <a:picLocks noChangeAspect="1"/>
          </p:cNvPicPr>
          <p:nvPr/>
        </p:nvPicPr>
        <p:blipFill rotWithShape="1">
          <a:blip r:embed="rId9" cstate="email">
            <a:extLst>
              <a:ext uri="{28A0092B-C50C-407E-A947-70E740481C1C}">
                <a14:useLocalDpi xmlns:a14="http://schemas.microsoft.com/office/drawing/2010/main"/>
              </a:ext>
            </a:extLst>
          </a:blip>
          <a:srcRect/>
          <a:stretch/>
        </p:blipFill>
        <p:spPr>
          <a:xfrm>
            <a:off x="5715000" y="3898232"/>
            <a:ext cx="4860758" cy="1947065"/>
          </a:xfrm>
          <a:prstGeom prst="rect">
            <a:avLst/>
          </a:prstGeom>
        </p:spPr>
      </p:pic>
      <p:sp>
        <p:nvSpPr>
          <p:cNvPr id="11" name="TextBox 10"/>
          <p:cNvSpPr txBox="1"/>
          <p:nvPr/>
        </p:nvSpPr>
        <p:spPr>
          <a:xfrm>
            <a:off x="5715000" y="5966066"/>
            <a:ext cx="4451684" cy="584775"/>
          </a:xfrm>
          <a:prstGeom prst="rect">
            <a:avLst/>
          </a:prstGeom>
          <a:noFill/>
        </p:spPr>
        <p:txBody>
          <a:bodyPr wrap="square" rtlCol="0">
            <a:spAutoFit/>
          </a:bodyPr>
          <a:lstStyle/>
          <a:p>
            <a:r>
              <a:rPr lang="en-US" sz="3200" dirty="0">
                <a:latin typeface="Arial" panose="020B0604020202020204" pitchFamily="34" charset="0"/>
                <a:cs typeface="Arial" panose="020B0604020202020204" pitchFamily="34" charset="0"/>
                <a:hlinkClick r:id="rId10"/>
              </a:rPr>
              <a:t>Outspoken Sex Ed  </a:t>
            </a:r>
            <a:endParaRPr lang="en-GB"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100023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Blank Presentation">
  <a:themeElements>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Presentation">
      <a:majorFont>
        <a:latin typeface="Arial"/>
        <a:ea typeface="ヒラギノ角ゴ Pro W3"/>
        <a:cs typeface="ヒラギノ角ゴ Pro W3"/>
      </a:majorFont>
      <a:minorFont>
        <a:latin typeface="Arial"/>
        <a:ea typeface="ヒラギノ角ゴ Pro W3"/>
        <a:cs typeface="ヒラギノ角ゴ Pro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ヒラギノ角ゴ Pro W3" charset="0"/>
            <a:cs typeface="ヒラギノ角ゴ Pro W3"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ヒラギノ角ゴ Pro W3" charset="0"/>
            <a:cs typeface="ヒラギノ角ゴ Pro W3" charset="0"/>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76E01E8E03B8C44876DC187992D5AD0" ma:contentTypeVersion="12" ma:contentTypeDescription="Create a new document." ma:contentTypeScope="" ma:versionID="2f5de7072bb21f231b61ef2027a5807d">
  <xsd:schema xmlns:xsd="http://www.w3.org/2001/XMLSchema" xmlns:xs="http://www.w3.org/2001/XMLSchema" xmlns:p="http://schemas.microsoft.com/office/2006/metadata/properties" xmlns:ns2="659e8f7d-e402-4ed0-bb98-8319b7182c82" xmlns:ns3="d46f8faf-a1c6-47de-ac30-903aeb38f700" targetNamespace="http://schemas.microsoft.com/office/2006/metadata/properties" ma:root="true" ma:fieldsID="6314d67752e5a6d9fd0188495b4b1777" ns2:_="" ns3:_="">
    <xsd:import namespace="659e8f7d-e402-4ed0-bb98-8319b7182c82"/>
    <xsd:import namespace="d46f8faf-a1c6-47de-ac30-903aeb38f700"/>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OCR" minOccurs="0"/>
                <xsd:element ref="ns2:MediaServiceDateTaken" minOccurs="0"/>
                <xsd:element ref="ns2:MediaServiceLocation"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59e8f7d-e402-4ed0-bb98-8319b7182c8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d46f8faf-a1c6-47de-ac30-903aeb38f700"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BDF48B3-9B17-413F-A610-FC02A40E167B}">
  <ds:schemaRefs>
    <ds:schemaRef ds:uri="http://schemas.microsoft.com/sharepoint/v3/contenttype/forms"/>
  </ds:schemaRefs>
</ds:datastoreItem>
</file>

<file path=customXml/itemProps2.xml><?xml version="1.0" encoding="utf-8"?>
<ds:datastoreItem xmlns:ds="http://schemas.openxmlformats.org/officeDocument/2006/customXml" ds:itemID="{BC8CAB21-D812-4EC4-A86B-C9F0ADB06D8C}">
  <ds:schemaRefs>
    <ds:schemaRef ds:uri="http://schemas.microsoft.com/office/2006/documentManagement/types"/>
    <ds:schemaRef ds:uri="659e8f7d-e402-4ed0-bb98-8319b7182c82"/>
    <ds:schemaRef ds:uri="http://purl.org/dc/elements/1.1/"/>
    <ds:schemaRef ds:uri="http://schemas.microsoft.com/office/2006/metadata/properties"/>
    <ds:schemaRef ds:uri="http://schemas.microsoft.com/office/infopath/2007/PartnerControls"/>
    <ds:schemaRef ds:uri="http://purl.org/dc/terms/"/>
    <ds:schemaRef ds:uri="d46f8faf-a1c6-47de-ac30-903aeb38f700"/>
    <ds:schemaRef ds:uri="http://schemas.openxmlformats.org/package/2006/metadata/core-properties"/>
    <ds:schemaRef ds:uri="http://www.w3.org/XML/1998/namespace"/>
    <ds:schemaRef ds:uri="http://purl.org/dc/dcmitype/"/>
  </ds:schemaRefs>
</ds:datastoreItem>
</file>

<file path=customXml/itemProps3.xml><?xml version="1.0" encoding="utf-8"?>
<ds:datastoreItem xmlns:ds="http://schemas.openxmlformats.org/officeDocument/2006/customXml" ds:itemID="{2630C145-BEC8-49EE-8127-EFA506D0A66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59e8f7d-e402-4ed0-bb98-8319b7182c82"/>
    <ds:schemaRef ds:uri="d46f8faf-a1c6-47de-ac30-903aeb38f70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33076</TotalTime>
  <Words>1951</Words>
  <Application>Microsoft Office PowerPoint</Application>
  <PresentationFormat>Widescreen</PresentationFormat>
  <Paragraphs>183</Paragraphs>
  <Slides>15</Slides>
  <Notes>14</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15</vt:i4>
      </vt:variant>
    </vt:vector>
  </HeadingPairs>
  <TitlesOfParts>
    <vt:vector size="23" baseType="lpstr">
      <vt:lpstr>Arial</vt:lpstr>
      <vt:lpstr>Calibri</vt:lpstr>
      <vt:lpstr>Calibri Light</vt:lpstr>
      <vt:lpstr>Comic Sans MS</vt:lpstr>
      <vt:lpstr>Symbol</vt:lpstr>
      <vt:lpstr>Wingdings</vt:lpstr>
      <vt:lpstr>Office Theme</vt:lpstr>
      <vt:lpstr>1_Blank Presentation</vt:lpstr>
      <vt:lpstr> </vt:lpstr>
      <vt:lpstr>PowerPoint Presentation</vt:lpstr>
      <vt:lpstr>PowerPoint Presentation</vt:lpstr>
      <vt:lpstr>PowerPoint Presentation</vt:lpstr>
      <vt:lpstr>PowerPoint Presentation</vt:lpstr>
      <vt:lpstr>PowerPoint Presentation</vt:lpstr>
      <vt:lpstr>What does the guidance say about parents?</vt:lpstr>
      <vt:lpstr>PowerPoint Presentation</vt:lpstr>
      <vt:lpstr>PowerPoint Presentation</vt:lpstr>
      <vt:lpstr>PowerPoint Presentation</vt:lpstr>
      <vt:lpstr>Year 6 content</vt:lpstr>
      <vt:lpstr>PowerPoint Presentation</vt:lpstr>
      <vt:lpstr>PowerPoint Presentation</vt:lpstr>
      <vt:lpstr>Our role as parents </vt:lpstr>
      <vt:lpstr>BBC Teach- The Big Talk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Getting ready for statutory Relationships Education</dc:title>
  <dc:creator>Lisa Handy</dc:creator>
  <cp:lastModifiedBy>Emily Spencer</cp:lastModifiedBy>
  <cp:revision>312</cp:revision>
  <cp:lastPrinted>2019-10-09T15:30:15Z</cp:lastPrinted>
  <dcterms:created xsi:type="dcterms:W3CDTF">2018-10-07T20:14:31Z</dcterms:created>
  <dcterms:modified xsi:type="dcterms:W3CDTF">2025-07-19T16:23:35Z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0x010100376E01E8E03B8C44876DC187992D5AD0</vt:lpwstr>
  </property>
</Properties>
</file>