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9" r:id="rId3"/>
    <p:sldId id="264" r:id="rId4"/>
    <p:sldId id="260" r:id="rId5"/>
    <p:sldId id="262" r:id="rId6"/>
    <p:sldId id="269" r:id="rId7"/>
    <p:sldId id="268" r:id="rId8"/>
    <p:sldId id="270"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showGuides="1">
      <p:cViewPr varScale="1">
        <p:scale>
          <a:sx n="60" d="100"/>
          <a:sy n="60" d="100"/>
        </p:scale>
        <p:origin x="90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D8C32B-E6B4-4305-8961-C4568696E8F2}" type="datetimeFigureOut">
              <a:rPr lang="en-GB" smtClean="0"/>
              <a:t>18/11/2024</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4B27B1-B178-4C72-A508-0D1BAFB1C0A5}" type="slidenum">
              <a:rPr lang="en-GB" smtClean="0"/>
              <a:t>‹#›</a:t>
            </a:fld>
            <a:endParaRPr lang="en-GB" dirty="0"/>
          </a:p>
        </p:txBody>
      </p:sp>
    </p:spTree>
    <p:extLst>
      <p:ext uri="{BB962C8B-B14F-4D97-AF65-F5344CB8AC3E}">
        <p14:creationId xmlns:p14="http://schemas.microsoft.com/office/powerpoint/2010/main" val="16640382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B4B27B1-B178-4C72-A508-0D1BAFB1C0A5}" type="slidenum">
              <a:rPr lang="en-GB" smtClean="0"/>
              <a:t>2</a:t>
            </a:fld>
            <a:endParaRPr lang="en-GB" dirty="0"/>
          </a:p>
        </p:txBody>
      </p:sp>
    </p:spTree>
    <p:extLst>
      <p:ext uri="{BB962C8B-B14F-4D97-AF65-F5344CB8AC3E}">
        <p14:creationId xmlns:p14="http://schemas.microsoft.com/office/powerpoint/2010/main" val="9731943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B4B27B1-B178-4C72-A508-0D1BAFB1C0A5}" type="slidenum">
              <a:rPr lang="en-GB" smtClean="0"/>
              <a:t>3</a:t>
            </a:fld>
            <a:endParaRPr lang="en-GB" dirty="0"/>
          </a:p>
        </p:txBody>
      </p:sp>
    </p:spTree>
    <p:extLst>
      <p:ext uri="{BB962C8B-B14F-4D97-AF65-F5344CB8AC3E}">
        <p14:creationId xmlns:p14="http://schemas.microsoft.com/office/powerpoint/2010/main" val="28075225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B4B27B1-B178-4C72-A508-0D1BAFB1C0A5}" type="slidenum">
              <a:rPr lang="en-GB" smtClean="0"/>
              <a:t>4</a:t>
            </a:fld>
            <a:endParaRPr lang="en-GB" dirty="0"/>
          </a:p>
        </p:txBody>
      </p:sp>
    </p:spTree>
    <p:extLst>
      <p:ext uri="{BB962C8B-B14F-4D97-AF65-F5344CB8AC3E}">
        <p14:creationId xmlns:p14="http://schemas.microsoft.com/office/powerpoint/2010/main" val="16914367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B4B27B1-B178-4C72-A508-0D1BAFB1C0A5}" type="slidenum">
              <a:rPr lang="en-GB" smtClean="0"/>
              <a:t>5</a:t>
            </a:fld>
            <a:endParaRPr lang="en-GB" dirty="0"/>
          </a:p>
        </p:txBody>
      </p:sp>
    </p:spTree>
    <p:extLst>
      <p:ext uri="{BB962C8B-B14F-4D97-AF65-F5344CB8AC3E}">
        <p14:creationId xmlns:p14="http://schemas.microsoft.com/office/powerpoint/2010/main" val="5853143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B4B27B1-B178-4C72-A508-0D1BAFB1C0A5}" type="slidenum">
              <a:rPr lang="en-GB" smtClean="0"/>
              <a:t>6</a:t>
            </a:fld>
            <a:endParaRPr lang="en-GB" dirty="0"/>
          </a:p>
        </p:txBody>
      </p:sp>
    </p:spTree>
    <p:extLst>
      <p:ext uri="{BB962C8B-B14F-4D97-AF65-F5344CB8AC3E}">
        <p14:creationId xmlns:p14="http://schemas.microsoft.com/office/powerpoint/2010/main" val="16296989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B4B27B1-B178-4C72-A508-0D1BAFB1C0A5}" type="slidenum">
              <a:rPr lang="en-GB" smtClean="0"/>
              <a:t>7</a:t>
            </a:fld>
            <a:endParaRPr lang="en-GB" dirty="0"/>
          </a:p>
        </p:txBody>
      </p:sp>
    </p:spTree>
    <p:extLst>
      <p:ext uri="{BB962C8B-B14F-4D97-AF65-F5344CB8AC3E}">
        <p14:creationId xmlns:p14="http://schemas.microsoft.com/office/powerpoint/2010/main" val="16472261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B4B27B1-B178-4C72-A508-0D1BAFB1C0A5}" type="slidenum">
              <a:rPr lang="en-GB" smtClean="0"/>
              <a:t>8</a:t>
            </a:fld>
            <a:endParaRPr lang="en-GB" dirty="0"/>
          </a:p>
        </p:txBody>
      </p:sp>
    </p:spTree>
    <p:extLst>
      <p:ext uri="{BB962C8B-B14F-4D97-AF65-F5344CB8AC3E}">
        <p14:creationId xmlns:p14="http://schemas.microsoft.com/office/powerpoint/2010/main" val="25543509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2554F-637D-80D8-9CF7-3E0CA34EB31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C077EFB-B79D-87FD-8DC5-403D7AC6B71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94AE333-76C3-1908-9777-97F6E7AAFEC9}"/>
              </a:ext>
            </a:extLst>
          </p:cNvPr>
          <p:cNvSpPr>
            <a:spLocks noGrp="1"/>
          </p:cNvSpPr>
          <p:nvPr>
            <p:ph type="dt" sz="half" idx="10"/>
          </p:nvPr>
        </p:nvSpPr>
        <p:spPr/>
        <p:txBody>
          <a:bodyPr/>
          <a:lstStyle/>
          <a:p>
            <a:fld id="{C13D3C42-5768-4F9C-8F10-270E2F54D6FD}" type="datetimeFigureOut">
              <a:rPr lang="en-GB" smtClean="0"/>
              <a:t>18/11/2024</a:t>
            </a:fld>
            <a:endParaRPr lang="en-GB" dirty="0"/>
          </a:p>
        </p:txBody>
      </p:sp>
      <p:sp>
        <p:nvSpPr>
          <p:cNvPr id="5" name="Footer Placeholder 4">
            <a:extLst>
              <a:ext uri="{FF2B5EF4-FFF2-40B4-BE49-F238E27FC236}">
                <a16:creationId xmlns:a16="http://schemas.microsoft.com/office/drawing/2014/main" id="{271C5F5E-6FBA-2B93-74E6-155A9C1946A3}"/>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56709AD1-5CC2-14E8-E0FF-A42B95CB270C}"/>
              </a:ext>
            </a:extLst>
          </p:cNvPr>
          <p:cNvSpPr>
            <a:spLocks noGrp="1"/>
          </p:cNvSpPr>
          <p:nvPr>
            <p:ph type="sldNum" sz="quarter" idx="12"/>
          </p:nvPr>
        </p:nvSpPr>
        <p:spPr/>
        <p:txBody>
          <a:bodyPr/>
          <a:lstStyle/>
          <a:p>
            <a:fld id="{D4A8C23B-134D-4D0E-A5AA-5F7890400122}" type="slidenum">
              <a:rPr lang="en-GB" smtClean="0"/>
              <a:t>‹#›</a:t>
            </a:fld>
            <a:endParaRPr lang="en-GB" dirty="0"/>
          </a:p>
        </p:txBody>
      </p:sp>
    </p:spTree>
    <p:extLst>
      <p:ext uri="{BB962C8B-B14F-4D97-AF65-F5344CB8AC3E}">
        <p14:creationId xmlns:p14="http://schemas.microsoft.com/office/powerpoint/2010/main" val="42379154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10DDA-8891-61B4-611D-1CF01025B93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BB2C287-3DCF-8BCD-4DEE-0A5393D06C2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906BF9-24CD-9761-69BB-8F61D0E67D92}"/>
              </a:ext>
            </a:extLst>
          </p:cNvPr>
          <p:cNvSpPr>
            <a:spLocks noGrp="1"/>
          </p:cNvSpPr>
          <p:nvPr>
            <p:ph type="dt" sz="half" idx="10"/>
          </p:nvPr>
        </p:nvSpPr>
        <p:spPr/>
        <p:txBody>
          <a:bodyPr/>
          <a:lstStyle/>
          <a:p>
            <a:fld id="{C13D3C42-5768-4F9C-8F10-270E2F54D6FD}" type="datetimeFigureOut">
              <a:rPr lang="en-GB" smtClean="0"/>
              <a:t>18/11/2024</a:t>
            </a:fld>
            <a:endParaRPr lang="en-GB" dirty="0"/>
          </a:p>
        </p:txBody>
      </p:sp>
      <p:sp>
        <p:nvSpPr>
          <p:cNvPr id="5" name="Footer Placeholder 4">
            <a:extLst>
              <a:ext uri="{FF2B5EF4-FFF2-40B4-BE49-F238E27FC236}">
                <a16:creationId xmlns:a16="http://schemas.microsoft.com/office/drawing/2014/main" id="{5DAF33D6-E0FE-7145-3DD5-965E3E8FB16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B5EF87A-30FE-9AD9-EDA8-A548AE14EFD7}"/>
              </a:ext>
            </a:extLst>
          </p:cNvPr>
          <p:cNvSpPr>
            <a:spLocks noGrp="1"/>
          </p:cNvSpPr>
          <p:nvPr>
            <p:ph type="sldNum" sz="quarter" idx="12"/>
          </p:nvPr>
        </p:nvSpPr>
        <p:spPr/>
        <p:txBody>
          <a:bodyPr/>
          <a:lstStyle/>
          <a:p>
            <a:fld id="{D4A8C23B-134D-4D0E-A5AA-5F7890400122}" type="slidenum">
              <a:rPr lang="en-GB" smtClean="0"/>
              <a:t>‹#›</a:t>
            </a:fld>
            <a:endParaRPr lang="en-GB" dirty="0"/>
          </a:p>
        </p:txBody>
      </p:sp>
    </p:spTree>
    <p:extLst>
      <p:ext uri="{BB962C8B-B14F-4D97-AF65-F5344CB8AC3E}">
        <p14:creationId xmlns:p14="http://schemas.microsoft.com/office/powerpoint/2010/main" val="14546888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F72FC0-9073-39ED-9090-721E2A478D3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DF614FB-D29A-66A0-780E-0800DF71B0A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CB94B5D-FB7D-576E-2F10-0B05528DAAA6}"/>
              </a:ext>
            </a:extLst>
          </p:cNvPr>
          <p:cNvSpPr>
            <a:spLocks noGrp="1"/>
          </p:cNvSpPr>
          <p:nvPr>
            <p:ph type="dt" sz="half" idx="10"/>
          </p:nvPr>
        </p:nvSpPr>
        <p:spPr/>
        <p:txBody>
          <a:bodyPr/>
          <a:lstStyle/>
          <a:p>
            <a:fld id="{C13D3C42-5768-4F9C-8F10-270E2F54D6FD}" type="datetimeFigureOut">
              <a:rPr lang="en-GB" smtClean="0"/>
              <a:t>18/11/2024</a:t>
            </a:fld>
            <a:endParaRPr lang="en-GB" dirty="0"/>
          </a:p>
        </p:txBody>
      </p:sp>
      <p:sp>
        <p:nvSpPr>
          <p:cNvPr id="5" name="Footer Placeholder 4">
            <a:extLst>
              <a:ext uri="{FF2B5EF4-FFF2-40B4-BE49-F238E27FC236}">
                <a16:creationId xmlns:a16="http://schemas.microsoft.com/office/drawing/2014/main" id="{830D8013-3460-0C2A-B8F8-446FB0DE3FC5}"/>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9A0957A-39D0-CAA3-0614-5E11E263162B}"/>
              </a:ext>
            </a:extLst>
          </p:cNvPr>
          <p:cNvSpPr>
            <a:spLocks noGrp="1"/>
          </p:cNvSpPr>
          <p:nvPr>
            <p:ph type="sldNum" sz="quarter" idx="12"/>
          </p:nvPr>
        </p:nvSpPr>
        <p:spPr/>
        <p:txBody>
          <a:bodyPr/>
          <a:lstStyle/>
          <a:p>
            <a:fld id="{D4A8C23B-134D-4D0E-A5AA-5F7890400122}" type="slidenum">
              <a:rPr lang="en-GB" smtClean="0"/>
              <a:t>‹#›</a:t>
            </a:fld>
            <a:endParaRPr lang="en-GB" dirty="0"/>
          </a:p>
        </p:txBody>
      </p:sp>
    </p:spTree>
    <p:extLst>
      <p:ext uri="{BB962C8B-B14F-4D97-AF65-F5344CB8AC3E}">
        <p14:creationId xmlns:p14="http://schemas.microsoft.com/office/powerpoint/2010/main" val="20701628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590CF-373C-A78C-5727-B2237514556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67FFFC5-B399-BD99-EE68-EAEC270C95F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A67CBBF-D2AC-2692-8ED9-EA47930DF8F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8CCDF6E-2674-10C4-E1D8-89A48DC34B8F}"/>
              </a:ext>
            </a:extLst>
          </p:cNvPr>
          <p:cNvSpPr>
            <a:spLocks noGrp="1"/>
          </p:cNvSpPr>
          <p:nvPr>
            <p:ph type="dt" sz="half" idx="10"/>
          </p:nvPr>
        </p:nvSpPr>
        <p:spPr/>
        <p:txBody>
          <a:bodyPr/>
          <a:lstStyle/>
          <a:p>
            <a:fld id="{C13D3C42-5768-4F9C-8F10-270E2F54D6FD}" type="datetimeFigureOut">
              <a:rPr lang="en-GB" smtClean="0"/>
              <a:t>18/11/2024</a:t>
            </a:fld>
            <a:endParaRPr lang="en-GB" dirty="0"/>
          </a:p>
        </p:txBody>
      </p:sp>
      <p:sp>
        <p:nvSpPr>
          <p:cNvPr id="6" name="Footer Placeholder 5">
            <a:extLst>
              <a:ext uri="{FF2B5EF4-FFF2-40B4-BE49-F238E27FC236}">
                <a16:creationId xmlns:a16="http://schemas.microsoft.com/office/drawing/2014/main" id="{0E9F68C2-5B19-A44A-C8A6-CA2EAA12DB62}"/>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AA0F5C2C-F1FC-3204-FA72-2623A391D744}"/>
              </a:ext>
            </a:extLst>
          </p:cNvPr>
          <p:cNvSpPr>
            <a:spLocks noGrp="1"/>
          </p:cNvSpPr>
          <p:nvPr>
            <p:ph type="sldNum" sz="quarter" idx="12"/>
          </p:nvPr>
        </p:nvSpPr>
        <p:spPr/>
        <p:txBody>
          <a:bodyPr/>
          <a:lstStyle/>
          <a:p>
            <a:fld id="{D4A8C23B-134D-4D0E-A5AA-5F7890400122}" type="slidenum">
              <a:rPr lang="en-GB" smtClean="0"/>
              <a:t>‹#›</a:t>
            </a:fld>
            <a:endParaRPr lang="en-GB" dirty="0"/>
          </a:p>
        </p:txBody>
      </p:sp>
    </p:spTree>
    <p:extLst>
      <p:ext uri="{BB962C8B-B14F-4D97-AF65-F5344CB8AC3E}">
        <p14:creationId xmlns:p14="http://schemas.microsoft.com/office/powerpoint/2010/main" val="3948332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362CA-4526-9C7F-D6E1-52907DBBE1E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B74476D-F979-5507-679A-52593779A59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2727978-AFCE-B5F7-56F1-ABAFF122063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AD7ED32-EB95-8BD5-47D8-8275A5A618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5280F4-79BD-9659-B008-4FD1AB24D29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C304E7C-EEEC-2BF8-4597-62D8E3274D0C}"/>
              </a:ext>
            </a:extLst>
          </p:cNvPr>
          <p:cNvSpPr>
            <a:spLocks noGrp="1"/>
          </p:cNvSpPr>
          <p:nvPr>
            <p:ph type="dt" sz="half" idx="10"/>
          </p:nvPr>
        </p:nvSpPr>
        <p:spPr/>
        <p:txBody>
          <a:bodyPr/>
          <a:lstStyle/>
          <a:p>
            <a:fld id="{C13D3C42-5768-4F9C-8F10-270E2F54D6FD}" type="datetimeFigureOut">
              <a:rPr lang="en-GB" smtClean="0"/>
              <a:t>18/11/2024</a:t>
            </a:fld>
            <a:endParaRPr lang="en-GB" dirty="0"/>
          </a:p>
        </p:txBody>
      </p:sp>
      <p:sp>
        <p:nvSpPr>
          <p:cNvPr id="8" name="Footer Placeholder 7">
            <a:extLst>
              <a:ext uri="{FF2B5EF4-FFF2-40B4-BE49-F238E27FC236}">
                <a16:creationId xmlns:a16="http://schemas.microsoft.com/office/drawing/2014/main" id="{F1F373F8-32C9-3DC3-4CAF-99D83A3639BA}"/>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0BA14BFF-2DF8-AA2F-8B51-E32E11F8F732}"/>
              </a:ext>
            </a:extLst>
          </p:cNvPr>
          <p:cNvSpPr>
            <a:spLocks noGrp="1"/>
          </p:cNvSpPr>
          <p:nvPr>
            <p:ph type="sldNum" sz="quarter" idx="12"/>
          </p:nvPr>
        </p:nvSpPr>
        <p:spPr/>
        <p:txBody>
          <a:bodyPr/>
          <a:lstStyle/>
          <a:p>
            <a:fld id="{D4A8C23B-134D-4D0E-A5AA-5F7890400122}" type="slidenum">
              <a:rPr lang="en-GB" smtClean="0"/>
              <a:t>‹#›</a:t>
            </a:fld>
            <a:endParaRPr lang="en-GB" dirty="0"/>
          </a:p>
        </p:txBody>
      </p:sp>
    </p:spTree>
    <p:extLst>
      <p:ext uri="{BB962C8B-B14F-4D97-AF65-F5344CB8AC3E}">
        <p14:creationId xmlns:p14="http://schemas.microsoft.com/office/powerpoint/2010/main" val="2542742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1CB373-4A9D-D242-62FB-F9141D7F042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78A5B86-4CF8-12A4-024B-2FB9DD6CBF26}"/>
              </a:ext>
            </a:extLst>
          </p:cNvPr>
          <p:cNvSpPr>
            <a:spLocks noGrp="1"/>
          </p:cNvSpPr>
          <p:nvPr>
            <p:ph type="dt" sz="half" idx="10"/>
          </p:nvPr>
        </p:nvSpPr>
        <p:spPr/>
        <p:txBody>
          <a:bodyPr/>
          <a:lstStyle/>
          <a:p>
            <a:fld id="{C13D3C42-5768-4F9C-8F10-270E2F54D6FD}" type="datetimeFigureOut">
              <a:rPr lang="en-GB" smtClean="0"/>
              <a:t>18/11/2024</a:t>
            </a:fld>
            <a:endParaRPr lang="en-GB" dirty="0"/>
          </a:p>
        </p:txBody>
      </p:sp>
      <p:sp>
        <p:nvSpPr>
          <p:cNvPr id="4" name="Footer Placeholder 3">
            <a:extLst>
              <a:ext uri="{FF2B5EF4-FFF2-40B4-BE49-F238E27FC236}">
                <a16:creationId xmlns:a16="http://schemas.microsoft.com/office/drawing/2014/main" id="{1B3BBED8-8415-B65E-913D-3FFF44A3ED71}"/>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3CA9EDFB-357A-2C63-F2E1-208EE78ADBCB}"/>
              </a:ext>
            </a:extLst>
          </p:cNvPr>
          <p:cNvSpPr>
            <a:spLocks noGrp="1"/>
          </p:cNvSpPr>
          <p:nvPr>
            <p:ph type="sldNum" sz="quarter" idx="12"/>
          </p:nvPr>
        </p:nvSpPr>
        <p:spPr/>
        <p:txBody>
          <a:bodyPr/>
          <a:lstStyle/>
          <a:p>
            <a:fld id="{D4A8C23B-134D-4D0E-A5AA-5F7890400122}" type="slidenum">
              <a:rPr lang="en-GB" smtClean="0"/>
              <a:t>‹#›</a:t>
            </a:fld>
            <a:endParaRPr lang="en-GB" dirty="0"/>
          </a:p>
        </p:txBody>
      </p:sp>
    </p:spTree>
    <p:extLst>
      <p:ext uri="{BB962C8B-B14F-4D97-AF65-F5344CB8AC3E}">
        <p14:creationId xmlns:p14="http://schemas.microsoft.com/office/powerpoint/2010/main" val="1010170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88B0E71-7146-6B84-6E8C-8AD66902AAC0}"/>
              </a:ext>
            </a:extLst>
          </p:cNvPr>
          <p:cNvSpPr>
            <a:spLocks noGrp="1"/>
          </p:cNvSpPr>
          <p:nvPr>
            <p:ph type="dt" sz="half" idx="10"/>
          </p:nvPr>
        </p:nvSpPr>
        <p:spPr/>
        <p:txBody>
          <a:bodyPr/>
          <a:lstStyle/>
          <a:p>
            <a:fld id="{C13D3C42-5768-4F9C-8F10-270E2F54D6FD}" type="datetimeFigureOut">
              <a:rPr lang="en-GB" smtClean="0"/>
              <a:t>18/11/2024</a:t>
            </a:fld>
            <a:endParaRPr lang="en-GB" dirty="0"/>
          </a:p>
        </p:txBody>
      </p:sp>
      <p:sp>
        <p:nvSpPr>
          <p:cNvPr id="3" name="Footer Placeholder 2">
            <a:extLst>
              <a:ext uri="{FF2B5EF4-FFF2-40B4-BE49-F238E27FC236}">
                <a16:creationId xmlns:a16="http://schemas.microsoft.com/office/drawing/2014/main" id="{954E36E5-F76F-6CC6-A4FC-52237B0260AC}"/>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197993BA-F1A1-6F01-B574-CA695B58F0BB}"/>
              </a:ext>
            </a:extLst>
          </p:cNvPr>
          <p:cNvSpPr>
            <a:spLocks noGrp="1"/>
          </p:cNvSpPr>
          <p:nvPr>
            <p:ph type="sldNum" sz="quarter" idx="12"/>
          </p:nvPr>
        </p:nvSpPr>
        <p:spPr/>
        <p:txBody>
          <a:bodyPr/>
          <a:lstStyle/>
          <a:p>
            <a:fld id="{D4A8C23B-134D-4D0E-A5AA-5F7890400122}" type="slidenum">
              <a:rPr lang="en-GB" smtClean="0"/>
              <a:t>‹#›</a:t>
            </a:fld>
            <a:endParaRPr lang="en-GB" dirty="0"/>
          </a:p>
        </p:txBody>
      </p:sp>
    </p:spTree>
    <p:extLst>
      <p:ext uri="{BB962C8B-B14F-4D97-AF65-F5344CB8AC3E}">
        <p14:creationId xmlns:p14="http://schemas.microsoft.com/office/powerpoint/2010/main" val="40100822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4377C-69C5-56C6-7028-1B8B3F4B7A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C0B346D-06C2-E666-FDFB-5F5E1CD2365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D725366-0C5C-A07D-9C31-AAD55539FA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73B463B-95E4-5743-0F27-8DAEDB71D43B}"/>
              </a:ext>
            </a:extLst>
          </p:cNvPr>
          <p:cNvSpPr>
            <a:spLocks noGrp="1"/>
          </p:cNvSpPr>
          <p:nvPr>
            <p:ph type="dt" sz="half" idx="10"/>
          </p:nvPr>
        </p:nvSpPr>
        <p:spPr/>
        <p:txBody>
          <a:bodyPr/>
          <a:lstStyle/>
          <a:p>
            <a:fld id="{C13D3C42-5768-4F9C-8F10-270E2F54D6FD}" type="datetimeFigureOut">
              <a:rPr lang="en-GB" smtClean="0"/>
              <a:t>18/11/2024</a:t>
            </a:fld>
            <a:endParaRPr lang="en-GB" dirty="0"/>
          </a:p>
        </p:txBody>
      </p:sp>
      <p:sp>
        <p:nvSpPr>
          <p:cNvPr id="6" name="Footer Placeholder 5">
            <a:extLst>
              <a:ext uri="{FF2B5EF4-FFF2-40B4-BE49-F238E27FC236}">
                <a16:creationId xmlns:a16="http://schemas.microsoft.com/office/drawing/2014/main" id="{4AAF0280-CEFA-8100-2594-DFA0C5032F99}"/>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5EFB67A7-22F3-F966-18E0-49EE1EA4D287}"/>
              </a:ext>
            </a:extLst>
          </p:cNvPr>
          <p:cNvSpPr>
            <a:spLocks noGrp="1"/>
          </p:cNvSpPr>
          <p:nvPr>
            <p:ph type="sldNum" sz="quarter" idx="12"/>
          </p:nvPr>
        </p:nvSpPr>
        <p:spPr/>
        <p:txBody>
          <a:bodyPr/>
          <a:lstStyle/>
          <a:p>
            <a:fld id="{D4A8C23B-134D-4D0E-A5AA-5F7890400122}" type="slidenum">
              <a:rPr lang="en-GB" smtClean="0"/>
              <a:t>‹#›</a:t>
            </a:fld>
            <a:endParaRPr lang="en-GB" dirty="0"/>
          </a:p>
        </p:txBody>
      </p:sp>
    </p:spTree>
    <p:extLst>
      <p:ext uri="{BB962C8B-B14F-4D97-AF65-F5344CB8AC3E}">
        <p14:creationId xmlns:p14="http://schemas.microsoft.com/office/powerpoint/2010/main" val="40787765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6D98E-9E1B-4ACB-10A8-E1DC4B04A5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0C174FD-51CF-E4A9-375F-FADDB987382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7D8A5745-1C5E-2FD9-E87F-614BF11149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7B6F4C7-B69D-A1F1-6BB6-21DA6DDFA577}"/>
              </a:ext>
            </a:extLst>
          </p:cNvPr>
          <p:cNvSpPr>
            <a:spLocks noGrp="1"/>
          </p:cNvSpPr>
          <p:nvPr>
            <p:ph type="dt" sz="half" idx="10"/>
          </p:nvPr>
        </p:nvSpPr>
        <p:spPr/>
        <p:txBody>
          <a:bodyPr/>
          <a:lstStyle/>
          <a:p>
            <a:fld id="{C13D3C42-5768-4F9C-8F10-270E2F54D6FD}" type="datetimeFigureOut">
              <a:rPr lang="en-GB" smtClean="0"/>
              <a:t>18/11/2024</a:t>
            </a:fld>
            <a:endParaRPr lang="en-GB" dirty="0"/>
          </a:p>
        </p:txBody>
      </p:sp>
      <p:sp>
        <p:nvSpPr>
          <p:cNvPr id="6" name="Footer Placeholder 5">
            <a:extLst>
              <a:ext uri="{FF2B5EF4-FFF2-40B4-BE49-F238E27FC236}">
                <a16:creationId xmlns:a16="http://schemas.microsoft.com/office/drawing/2014/main" id="{082CBC95-216E-6F08-9023-FD6521221A2B}"/>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3E22D6F0-D3D8-A3A9-D916-A126B83709C6}"/>
              </a:ext>
            </a:extLst>
          </p:cNvPr>
          <p:cNvSpPr>
            <a:spLocks noGrp="1"/>
          </p:cNvSpPr>
          <p:nvPr>
            <p:ph type="sldNum" sz="quarter" idx="12"/>
          </p:nvPr>
        </p:nvSpPr>
        <p:spPr/>
        <p:txBody>
          <a:bodyPr/>
          <a:lstStyle/>
          <a:p>
            <a:fld id="{D4A8C23B-134D-4D0E-A5AA-5F7890400122}" type="slidenum">
              <a:rPr lang="en-GB" smtClean="0"/>
              <a:t>‹#›</a:t>
            </a:fld>
            <a:endParaRPr lang="en-GB" dirty="0"/>
          </a:p>
        </p:txBody>
      </p:sp>
    </p:spTree>
    <p:extLst>
      <p:ext uri="{BB962C8B-B14F-4D97-AF65-F5344CB8AC3E}">
        <p14:creationId xmlns:p14="http://schemas.microsoft.com/office/powerpoint/2010/main" val="23233344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8794C-872F-CF1B-93DB-DD21F8068CF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7A91015-3520-5249-07CC-5B77F622385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8F4C35-F190-B1DF-BC13-6FA1FC0C8956}"/>
              </a:ext>
            </a:extLst>
          </p:cNvPr>
          <p:cNvSpPr>
            <a:spLocks noGrp="1"/>
          </p:cNvSpPr>
          <p:nvPr>
            <p:ph type="dt" sz="half" idx="10"/>
          </p:nvPr>
        </p:nvSpPr>
        <p:spPr/>
        <p:txBody>
          <a:bodyPr/>
          <a:lstStyle/>
          <a:p>
            <a:fld id="{C13D3C42-5768-4F9C-8F10-270E2F54D6FD}" type="datetimeFigureOut">
              <a:rPr lang="en-GB" smtClean="0"/>
              <a:t>18/11/2024</a:t>
            </a:fld>
            <a:endParaRPr lang="en-GB" dirty="0"/>
          </a:p>
        </p:txBody>
      </p:sp>
      <p:sp>
        <p:nvSpPr>
          <p:cNvPr id="5" name="Footer Placeholder 4">
            <a:extLst>
              <a:ext uri="{FF2B5EF4-FFF2-40B4-BE49-F238E27FC236}">
                <a16:creationId xmlns:a16="http://schemas.microsoft.com/office/drawing/2014/main" id="{B6E71ED9-E5CE-FBF9-E747-FB379AAAF86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3E3544C3-BA1A-613B-43FC-83D061D6F4D3}"/>
              </a:ext>
            </a:extLst>
          </p:cNvPr>
          <p:cNvSpPr>
            <a:spLocks noGrp="1"/>
          </p:cNvSpPr>
          <p:nvPr>
            <p:ph type="sldNum" sz="quarter" idx="12"/>
          </p:nvPr>
        </p:nvSpPr>
        <p:spPr/>
        <p:txBody>
          <a:bodyPr/>
          <a:lstStyle/>
          <a:p>
            <a:fld id="{D4A8C23B-134D-4D0E-A5AA-5F7890400122}" type="slidenum">
              <a:rPr lang="en-GB" smtClean="0"/>
              <a:t>‹#›</a:t>
            </a:fld>
            <a:endParaRPr lang="en-GB" dirty="0"/>
          </a:p>
        </p:txBody>
      </p:sp>
    </p:spTree>
    <p:extLst>
      <p:ext uri="{BB962C8B-B14F-4D97-AF65-F5344CB8AC3E}">
        <p14:creationId xmlns:p14="http://schemas.microsoft.com/office/powerpoint/2010/main" val="14754701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7199AF-C198-00A3-83ED-6413C69F2E0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7837F9-C67F-7C39-30B7-632EF9AB983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FFB88AA-B623-32E9-0B75-F8A986ABC1D2}"/>
              </a:ext>
            </a:extLst>
          </p:cNvPr>
          <p:cNvSpPr>
            <a:spLocks noGrp="1"/>
          </p:cNvSpPr>
          <p:nvPr>
            <p:ph type="dt" sz="half" idx="10"/>
          </p:nvPr>
        </p:nvSpPr>
        <p:spPr/>
        <p:txBody>
          <a:bodyPr/>
          <a:lstStyle/>
          <a:p>
            <a:fld id="{C13D3C42-5768-4F9C-8F10-270E2F54D6FD}" type="datetimeFigureOut">
              <a:rPr lang="en-GB" smtClean="0"/>
              <a:t>18/11/2024</a:t>
            </a:fld>
            <a:endParaRPr lang="en-GB" dirty="0"/>
          </a:p>
        </p:txBody>
      </p:sp>
      <p:sp>
        <p:nvSpPr>
          <p:cNvPr id="5" name="Footer Placeholder 4">
            <a:extLst>
              <a:ext uri="{FF2B5EF4-FFF2-40B4-BE49-F238E27FC236}">
                <a16:creationId xmlns:a16="http://schemas.microsoft.com/office/drawing/2014/main" id="{5EC62805-7342-6461-F2AA-4D3D31B21CA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A2169F2-791D-CDE2-FD8A-AE46BB377755}"/>
              </a:ext>
            </a:extLst>
          </p:cNvPr>
          <p:cNvSpPr>
            <a:spLocks noGrp="1"/>
          </p:cNvSpPr>
          <p:nvPr>
            <p:ph type="sldNum" sz="quarter" idx="12"/>
          </p:nvPr>
        </p:nvSpPr>
        <p:spPr/>
        <p:txBody>
          <a:bodyPr/>
          <a:lstStyle/>
          <a:p>
            <a:fld id="{D4A8C23B-134D-4D0E-A5AA-5F7890400122}" type="slidenum">
              <a:rPr lang="en-GB" smtClean="0"/>
              <a:t>‹#›</a:t>
            </a:fld>
            <a:endParaRPr lang="en-GB" dirty="0"/>
          </a:p>
        </p:txBody>
      </p:sp>
    </p:spTree>
    <p:extLst>
      <p:ext uri="{BB962C8B-B14F-4D97-AF65-F5344CB8AC3E}">
        <p14:creationId xmlns:p14="http://schemas.microsoft.com/office/powerpoint/2010/main" val="8815379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69D8D07-52D0-42E2-BDE2-E2A894D2BD8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E90D16-BD66-E134-9DEC-B413C06A062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6406FD-D14C-5327-4C53-B419D9D678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13D3C42-5768-4F9C-8F10-270E2F54D6FD}" type="datetimeFigureOut">
              <a:rPr lang="en-GB" smtClean="0"/>
              <a:t>18/11/2024</a:t>
            </a:fld>
            <a:endParaRPr lang="en-GB" dirty="0"/>
          </a:p>
        </p:txBody>
      </p:sp>
      <p:sp>
        <p:nvSpPr>
          <p:cNvPr id="5" name="Footer Placeholder 4">
            <a:extLst>
              <a:ext uri="{FF2B5EF4-FFF2-40B4-BE49-F238E27FC236}">
                <a16:creationId xmlns:a16="http://schemas.microsoft.com/office/drawing/2014/main" id="{D7AA0BB3-7E9C-F9DF-8E2F-224ED2358CE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dirty="0"/>
          </a:p>
        </p:txBody>
      </p:sp>
      <p:sp>
        <p:nvSpPr>
          <p:cNvPr id="6" name="Slide Number Placeholder 5">
            <a:extLst>
              <a:ext uri="{FF2B5EF4-FFF2-40B4-BE49-F238E27FC236}">
                <a16:creationId xmlns:a16="http://schemas.microsoft.com/office/drawing/2014/main" id="{03AF4C64-D262-0E04-8040-8AAC430F82C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4A8C23B-134D-4D0E-A5AA-5F7890400122}" type="slidenum">
              <a:rPr lang="en-GB" smtClean="0"/>
              <a:t>‹#›</a:t>
            </a:fld>
            <a:endParaRPr lang="en-GB" dirty="0"/>
          </a:p>
        </p:txBody>
      </p:sp>
    </p:spTree>
    <p:extLst>
      <p:ext uri="{BB962C8B-B14F-4D97-AF65-F5344CB8AC3E}">
        <p14:creationId xmlns:p14="http://schemas.microsoft.com/office/powerpoint/2010/main" val="26068523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05CE473-AD48-15B9-593C-C90E3B2F3C0E}"/>
              </a:ext>
            </a:extLst>
          </p:cNvPr>
          <p:cNvSpPr>
            <a:spLocks noGrp="1"/>
          </p:cNvSpPr>
          <p:nvPr>
            <p:ph type="title"/>
          </p:nvPr>
        </p:nvSpPr>
        <p:spPr>
          <a:xfrm>
            <a:off x="876693" y="741391"/>
            <a:ext cx="3455821" cy="1616203"/>
          </a:xfrm>
        </p:spPr>
        <p:txBody>
          <a:bodyPr anchor="b">
            <a:normAutofit/>
          </a:bodyPr>
          <a:lstStyle/>
          <a:p>
            <a:pPr algn="ctr"/>
            <a:r>
              <a:rPr lang="en-GB" sz="2700" b="1" kern="100" dirty="0">
                <a:solidFill>
                  <a:srgbClr val="002060"/>
                </a:solidFill>
                <a:effectLst/>
                <a:latin typeface="Comic Sans MS" panose="030F0702030302020204" pitchFamily="66" charset="0"/>
                <a:ea typeface="Times New Roman" panose="02020603050405020304" pitchFamily="18" charset="0"/>
                <a:cs typeface="Times New Roman" panose="02020603050405020304" pitchFamily="18" charset="0"/>
              </a:rPr>
              <a:t>Bleasby</a:t>
            </a:r>
            <a:br>
              <a:rPr lang="en-GB" sz="2700" b="1" kern="100" dirty="0">
                <a:solidFill>
                  <a:srgbClr val="002060"/>
                </a:solidFill>
                <a:effectLst/>
                <a:latin typeface="Comic Sans MS" panose="030F0702030302020204" pitchFamily="66" charset="0"/>
                <a:ea typeface="Times New Roman" panose="02020603050405020304" pitchFamily="18" charset="0"/>
                <a:cs typeface="Times New Roman" panose="02020603050405020304" pitchFamily="18" charset="0"/>
              </a:rPr>
            </a:br>
            <a:r>
              <a:rPr lang="en-GB" sz="2700" b="1" kern="100" dirty="0">
                <a:solidFill>
                  <a:srgbClr val="002060"/>
                </a:solidFill>
                <a:effectLst/>
                <a:latin typeface="Comic Sans MS" panose="030F0702030302020204" pitchFamily="66" charset="0"/>
                <a:ea typeface="Times New Roman" panose="02020603050405020304" pitchFamily="18" charset="0"/>
                <a:cs typeface="Times New Roman" panose="02020603050405020304" pitchFamily="18" charset="0"/>
              </a:rPr>
              <a:t>Church of England Primary School</a:t>
            </a:r>
            <a:br>
              <a:rPr lang="en-GB" sz="2700" kern="100" dirty="0">
                <a:effectLst/>
                <a:latin typeface="Aptos" panose="020B0004020202020204" pitchFamily="34" charset="0"/>
                <a:ea typeface="Times New Roman" panose="02020603050405020304" pitchFamily="18" charset="0"/>
                <a:cs typeface="Times New Roman" panose="02020603050405020304" pitchFamily="18" charset="0"/>
              </a:rPr>
            </a:br>
            <a:endParaRPr lang="en-GB" sz="2700" dirty="0"/>
          </a:p>
        </p:txBody>
      </p:sp>
      <p:sp>
        <p:nvSpPr>
          <p:cNvPr id="10" name="Content Placeholder 9">
            <a:extLst>
              <a:ext uri="{FF2B5EF4-FFF2-40B4-BE49-F238E27FC236}">
                <a16:creationId xmlns:a16="http://schemas.microsoft.com/office/drawing/2014/main" id="{750B9CF9-B1BD-1CFD-B8AB-19440B4D6082}"/>
              </a:ext>
            </a:extLst>
          </p:cNvPr>
          <p:cNvSpPr>
            <a:spLocks noGrp="1"/>
          </p:cNvSpPr>
          <p:nvPr>
            <p:ph idx="1"/>
          </p:nvPr>
        </p:nvSpPr>
        <p:spPr>
          <a:xfrm>
            <a:off x="732855" y="2668777"/>
            <a:ext cx="3455821" cy="3447832"/>
          </a:xfrm>
        </p:spPr>
        <p:txBody>
          <a:bodyPr anchor="t">
            <a:normAutofit/>
          </a:bodyPr>
          <a:lstStyle/>
          <a:p>
            <a:pPr marL="0" indent="0" algn="ctr">
              <a:lnSpc>
                <a:spcPct val="115000"/>
              </a:lnSpc>
              <a:spcAft>
                <a:spcPts val="800"/>
              </a:spcAft>
              <a:buNone/>
            </a:pPr>
            <a:r>
              <a:rPr lang="en-GB" sz="1800" b="1" kern="100" dirty="0">
                <a:solidFill>
                  <a:srgbClr val="002060"/>
                </a:solidFill>
                <a:effectLst/>
                <a:latin typeface="Aptos" panose="020B0004020202020204" pitchFamily="34" charset="0"/>
                <a:ea typeface="Times New Roman" panose="02020603050405020304" pitchFamily="18" charset="0"/>
                <a:cs typeface="Times New Roman" panose="02020603050405020304" pitchFamily="18" charset="0"/>
              </a:rPr>
              <a:t>Christian Vision</a:t>
            </a:r>
          </a:p>
          <a:p>
            <a:pPr marL="0" indent="0" algn="ctr">
              <a:lnSpc>
                <a:spcPct val="115000"/>
              </a:lnSpc>
              <a:spcBef>
                <a:spcPts val="2400"/>
              </a:spcBef>
              <a:spcAft>
                <a:spcPts val="800"/>
              </a:spcAft>
              <a:buNone/>
            </a:pPr>
            <a:r>
              <a:rPr lang="en-GB" sz="1800" b="1" i="1" kern="100" dirty="0">
                <a:solidFill>
                  <a:srgbClr val="002060"/>
                </a:solidFill>
                <a:effectLst/>
                <a:latin typeface="Aptos" panose="020B0004020202020204" pitchFamily="34" charset="0"/>
                <a:ea typeface="Times New Roman" panose="02020603050405020304" pitchFamily="18" charset="0"/>
                <a:cs typeface="Times New Roman" panose="02020603050405020304" pitchFamily="18" charset="0"/>
              </a:rPr>
              <a:t>“Achieving, Belonging and Caring</a:t>
            </a:r>
          </a:p>
          <a:p>
            <a:pPr marL="0" indent="0" algn="ctr">
              <a:lnSpc>
                <a:spcPct val="115000"/>
              </a:lnSpc>
              <a:spcBef>
                <a:spcPts val="2400"/>
              </a:spcBef>
              <a:spcAft>
                <a:spcPts val="800"/>
              </a:spcAft>
              <a:buNone/>
            </a:pPr>
            <a:r>
              <a:rPr lang="en-GB" sz="1800" b="1" i="1" kern="100" dirty="0">
                <a:solidFill>
                  <a:srgbClr val="002060"/>
                </a:solidFill>
                <a:effectLst/>
                <a:latin typeface="Aptos" panose="020B0004020202020204" pitchFamily="34" charset="0"/>
                <a:ea typeface="Times New Roman" panose="02020603050405020304" pitchFamily="18" charset="0"/>
                <a:cs typeface="Times New Roman" panose="02020603050405020304" pitchFamily="18" charset="0"/>
              </a:rPr>
              <a:t> as unique children of God,</a:t>
            </a:r>
            <a:br>
              <a:rPr lang="en-GB" sz="1800" b="1" i="1" kern="100" dirty="0">
                <a:solidFill>
                  <a:srgbClr val="002060"/>
                </a:solidFill>
                <a:effectLst/>
                <a:latin typeface="Aptos" panose="020B0004020202020204" pitchFamily="34" charset="0"/>
                <a:ea typeface="Times New Roman" panose="02020603050405020304" pitchFamily="18" charset="0"/>
                <a:cs typeface="Times New Roman" panose="02020603050405020304" pitchFamily="18" charset="0"/>
              </a:rPr>
            </a:br>
            <a:r>
              <a:rPr lang="en-GB" sz="1800" b="1" i="1" kern="100" dirty="0">
                <a:solidFill>
                  <a:srgbClr val="002060"/>
                </a:solidFill>
                <a:effectLst/>
                <a:latin typeface="Aptos" panose="020B0004020202020204" pitchFamily="34" charset="0"/>
                <a:ea typeface="Times New Roman" panose="02020603050405020304" pitchFamily="18" charset="0"/>
                <a:cs typeface="Times New Roman" panose="02020603050405020304" pitchFamily="18" charset="0"/>
              </a:rPr>
              <a:t>in a diverse and changing world”</a:t>
            </a:r>
            <a:endParaRPr lang="en-GB" sz="1800" kern="100" dirty="0">
              <a:solidFill>
                <a:srgbClr val="002060"/>
              </a:solidFill>
              <a:effectLst/>
              <a:latin typeface="Aptos" panose="020B0004020202020204" pitchFamily="34" charset="0"/>
              <a:ea typeface="Times New Roman" panose="02020603050405020304" pitchFamily="18" charset="0"/>
              <a:cs typeface="Times New Roman" panose="02020603050405020304" pitchFamily="18" charset="0"/>
            </a:endParaRPr>
          </a:p>
          <a:p>
            <a:pPr marL="0" indent="0">
              <a:buNone/>
            </a:pPr>
            <a:endParaRPr lang="en-US" sz="2000" dirty="0"/>
          </a:p>
        </p:txBody>
      </p:sp>
      <p:pic>
        <p:nvPicPr>
          <p:cNvPr id="6" name="Content Placeholder 5" descr="A church with a rainbow and a tree&#10;&#10;Description automatically generated">
            <a:extLst>
              <a:ext uri="{FF2B5EF4-FFF2-40B4-BE49-F238E27FC236}">
                <a16:creationId xmlns:a16="http://schemas.microsoft.com/office/drawing/2014/main" id="{CBABD407-DFD9-2C1D-03FE-8AFB0174828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4987672" y="1349130"/>
            <a:ext cx="6389346" cy="4169049"/>
          </a:xfrm>
          <a:prstGeom prst="rect">
            <a:avLst/>
          </a:prstGeom>
          <a:noFill/>
        </p:spPr>
      </p:pic>
      <p:grpSp>
        <p:nvGrpSpPr>
          <p:cNvPr id="13" name="Group 12">
            <a:extLst>
              <a:ext uri="{FF2B5EF4-FFF2-40B4-BE49-F238E27FC236}">
                <a16:creationId xmlns:a16="http://schemas.microsoft.com/office/drawing/2014/main" id="{6258F736-B256-8039-9DC6-F4E49A5C5A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2068638" y="0"/>
            <a:ext cx="123362" cy="6858000"/>
            <a:chOff x="12068638" y="0"/>
            <a:chExt cx="123362" cy="6858000"/>
          </a:xfrm>
        </p:grpSpPr>
        <p:sp>
          <p:nvSpPr>
            <p:cNvPr id="14" name="Rectangle 13">
              <a:extLst>
                <a:ext uri="{FF2B5EF4-FFF2-40B4-BE49-F238E27FC236}">
                  <a16:creationId xmlns:a16="http://schemas.microsoft.com/office/drawing/2014/main" id="{10B4520A-996E-330C-99DA-69CA4D89E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C8FA945-E356-695F-18D6-CAD4EF34F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TextBox 7">
            <a:extLst>
              <a:ext uri="{FF2B5EF4-FFF2-40B4-BE49-F238E27FC236}">
                <a16:creationId xmlns:a16="http://schemas.microsoft.com/office/drawing/2014/main" id="{0CF4C707-802E-A979-41A2-A10ABECF4DE1}"/>
              </a:ext>
            </a:extLst>
          </p:cNvPr>
          <p:cNvSpPr txBox="1"/>
          <p:nvPr/>
        </p:nvSpPr>
        <p:spPr>
          <a:xfrm>
            <a:off x="876693" y="6166182"/>
            <a:ext cx="6097712" cy="523220"/>
          </a:xfrm>
          <a:prstGeom prst="rect">
            <a:avLst/>
          </a:prstGeom>
          <a:noFill/>
        </p:spPr>
        <p:txBody>
          <a:bodyPr wrap="square">
            <a:spAutoFit/>
          </a:bodyPr>
          <a:lstStyle/>
          <a:p>
            <a:r>
              <a:rPr lang="en-GB" sz="2700" b="1" dirty="0">
                <a:solidFill>
                  <a:srgbClr val="002060"/>
                </a:solidFill>
                <a:latin typeface="Comic Sans MS" panose="030F0702030302020204" pitchFamily="66" charset="0"/>
              </a:rPr>
              <a:t>Spiritual Curriculum</a:t>
            </a:r>
          </a:p>
        </p:txBody>
      </p:sp>
    </p:spTree>
    <p:extLst>
      <p:ext uri="{BB962C8B-B14F-4D97-AF65-F5344CB8AC3E}">
        <p14:creationId xmlns:p14="http://schemas.microsoft.com/office/powerpoint/2010/main" val="10026551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11CCE941-2019-4B33-D12A-072037F18F98}"/>
              </a:ext>
            </a:extLst>
          </p:cNvPr>
          <p:cNvSpPr/>
          <p:nvPr/>
        </p:nvSpPr>
        <p:spPr>
          <a:xfrm>
            <a:off x="696073" y="365125"/>
            <a:ext cx="10872628" cy="424198"/>
          </a:xfrm>
          <a:prstGeom prst="roundRect">
            <a:avLst/>
          </a:prstGeom>
          <a:solidFill>
            <a:schemeClr val="accent1">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000" b="1" dirty="0">
                <a:solidFill>
                  <a:schemeClr val="tx2">
                    <a:lumMod val="75000"/>
                  </a:schemeClr>
                </a:solidFill>
                <a:latin typeface="Gill Sans MT" panose="020B0502020104020203" pitchFamily="34" charset="0"/>
              </a:rPr>
              <a:t>Our  Vision </a:t>
            </a:r>
          </a:p>
        </p:txBody>
      </p:sp>
      <p:sp>
        <p:nvSpPr>
          <p:cNvPr id="15" name="TextBox 14">
            <a:extLst>
              <a:ext uri="{FF2B5EF4-FFF2-40B4-BE49-F238E27FC236}">
                <a16:creationId xmlns:a16="http://schemas.microsoft.com/office/drawing/2014/main" id="{BAE1DDC2-FB37-6380-984E-50E6A1B00BD4}"/>
              </a:ext>
            </a:extLst>
          </p:cNvPr>
          <p:cNvSpPr txBox="1"/>
          <p:nvPr/>
        </p:nvSpPr>
        <p:spPr>
          <a:xfrm>
            <a:off x="696072" y="1073647"/>
            <a:ext cx="10872627" cy="584775"/>
          </a:xfrm>
          <a:prstGeom prst="rect">
            <a:avLst/>
          </a:prstGeom>
          <a:noFill/>
        </p:spPr>
        <p:txBody>
          <a:bodyPr wrap="square" rtlCol="0">
            <a:spAutoFit/>
          </a:bodyPr>
          <a:lstStyle/>
          <a:p>
            <a:r>
              <a:rPr lang="en-US" sz="1600" dirty="0">
                <a:effectLst/>
                <a:latin typeface="Gill Sans MT" panose="020B0502020104020203" pitchFamily="34" charset="0"/>
                <a:ea typeface="DengXian" panose="020B0503020204020204" pitchFamily="2" charset="-122"/>
                <a:cs typeface="Arial" panose="020B0604020202020204" pitchFamily="34" charset="0"/>
              </a:rPr>
              <a:t>Bleasby Church of England Primary School welcomes those of all faiths or none and wants to see every member of its community flourish as unique, precious, and beloved human beings who have been created in the </a:t>
            </a:r>
            <a:r>
              <a:rPr lang="en-GB" sz="1600" dirty="0">
                <a:effectLst/>
                <a:latin typeface="Gill Sans MT" panose="020B0502020104020203" pitchFamily="34" charset="0"/>
                <a:ea typeface="DengXian" panose="020B0503020204020204" pitchFamily="2" charset="-122"/>
                <a:cs typeface="Arial" panose="020B0604020202020204" pitchFamily="34" charset="0"/>
              </a:rPr>
              <a:t>image of God. </a:t>
            </a:r>
            <a:endParaRPr lang="en-GB" sz="1600" dirty="0">
              <a:latin typeface="Gill Sans MT" panose="020B0502020104020203" pitchFamily="34" charset="0"/>
            </a:endParaRPr>
          </a:p>
        </p:txBody>
      </p:sp>
      <p:pic>
        <p:nvPicPr>
          <p:cNvPr id="18" name="Content Placeholder 5" descr="A church with a rainbow and a tree&#10;&#10;Description automatically generated">
            <a:extLst>
              <a:ext uri="{FF2B5EF4-FFF2-40B4-BE49-F238E27FC236}">
                <a16:creationId xmlns:a16="http://schemas.microsoft.com/office/drawing/2014/main" id="{00D7B8E8-7B2D-A5C4-D4A3-2B75936067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8496728" y="4422430"/>
            <a:ext cx="3530885" cy="2273028"/>
          </a:xfrm>
          <a:prstGeom prst="rect">
            <a:avLst/>
          </a:prstGeom>
          <a:noFill/>
        </p:spPr>
      </p:pic>
      <p:sp>
        <p:nvSpPr>
          <p:cNvPr id="6" name="Rectangle: Rounded Corners 5">
            <a:extLst>
              <a:ext uri="{FF2B5EF4-FFF2-40B4-BE49-F238E27FC236}">
                <a16:creationId xmlns:a16="http://schemas.microsoft.com/office/drawing/2014/main" id="{2948F603-446F-E572-51E0-DCE571A63F93}"/>
              </a:ext>
            </a:extLst>
          </p:cNvPr>
          <p:cNvSpPr/>
          <p:nvPr/>
        </p:nvSpPr>
        <p:spPr>
          <a:xfrm>
            <a:off x="696070" y="5803785"/>
            <a:ext cx="7686773" cy="735353"/>
          </a:xfrm>
          <a:prstGeom prst="roundRect">
            <a:avLst/>
          </a:prstGeom>
          <a:solidFill>
            <a:schemeClr val="bg1">
              <a:lumMod val="95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1600" b="1" dirty="0">
                <a:solidFill>
                  <a:schemeClr val="tx2">
                    <a:lumMod val="75000"/>
                  </a:schemeClr>
                </a:solidFill>
              </a:rPr>
              <a:t> </a:t>
            </a:r>
            <a:r>
              <a:rPr lang="en-GB" sz="1600" b="1" i="1" dirty="0">
                <a:solidFill>
                  <a:schemeClr val="tx2">
                    <a:lumMod val="75000"/>
                  </a:schemeClr>
                </a:solidFill>
              </a:rPr>
              <a:t>We have an ongoing commitment to live out a Christian vision of education, which offers dignity, hope, community and wisdom to all children </a:t>
            </a:r>
          </a:p>
        </p:txBody>
      </p:sp>
      <p:sp>
        <p:nvSpPr>
          <p:cNvPr id="8" name="TextBox 7">
            <a:extLst>
              <a:ext uri="{FF2B5EF4-FFF2-40B4-BE49-F238E27FC236}">
                <a16:creationId xmlns:a16="http://schemas.microsoft.com/office/drawing/2014/main" id="{028CB4AE-966E-7F2C-F1A4-14BC61C074C1}"/>
              </a:ext>
            </a:extLst>
          </p:cNvPr>
          <p:cNvSpPr txBox="1"/>
          <p:nvPr/>
        </p:nvSpPr>
        <p:spPr>
          <a:xfrm>
            <a:off x="696072" y="1868283"/>
            <a:ext cx="10718516" cy="1203150"/>
          </a:xfrm>
          <a:prstGeom prst="rect">
            <a:avLst/>
          </a:prstGeom>
          <a:noFill/>
        </p:spPr>
        <p:txBody>
          <a:bodyPr wrap="square">
            <a:spAutoFit/>
          </a:bodyPr>
          <a:lstStyle/>
          <a:p>
            <a:pPr algn="just">
              <a:lnSpc>
                <a:spcPct val="115000"/>
              </a:lnSpc>
              <a:spcBef>
                <a:spcPts val="2400"/>
              </a:spcBef>
              <a:spcAft>
                <a:spcPts val="800"/>
              </a:spcAft>
            </a:pPr>
            <a:r>
              <a:rPr lang="en-GB" sz="1600" kern="100" dirty="0">
                <a:effectLst/>
                <a:latin typeface="Gill Sans MT" panose="020B0502020104020203" pitchFamily="34" charset="0"/>
                <a:ea typeface="DengXian" panose="02010600030101010101" pitchFamily="2" charset="-122"/>
                <a:cs typeface="Arial" panose="020B0604020202020204" pitchFamily="34" charset="0"/>
              </a:rPr>
              <a:t>We work towards this goal by </a:t>
            </a:r>
            <a:r>
              <a:rPr lang="en-US" sz="1600" kern="100" dirty="0">
                <a:effectLst/>
                <a:latin typeface="Gill Sans MT" panose="020B0502020104020203" pitchFamily="34" charset="0"/>
                <a:ea typeface="DengXian" panose="02010600030101010101" pitchFamily="2" charset="-122"/>
                <a:cs typeface="Arial" panose="020B0604020202020204" pitchFamily="34" charset="0"/>
              </a:rPr>
              <a:t>supporting our children and staff to </a:t>
            </a:r>
            <a:r>
              <a:rPr lang="en-US" sz="1600" b="1" kern="100" dirty="0">
                <a:solidFill>
                  <a:srgbClr val="FF0000"/>
                </a:solidFill>
                <a:effectLst/>
                <a:latin typeface="Gill Sans MT" panose="020B0502020104020203" pitchFamily="34" charset="0"/>
                <a:ea typeface="DengXian" panose="02010600030101010101" pitchFamily="2" charset="-122"/>
                <a:cs typeface="Arial" panose="020B0604020202020204" pitchFamily="34" charset="0"/>
              </a:rPr>
              <a:t>achieve</a:t>
            </a:r>
            <a:r>
              <a:rPr lang="en-US" sz="1600" b="1" kern="100" dirty="0">
                <a:effectLst/>
                <a:latin typeface="Gill Sans MT" panose="020B0502020104020203" pitchFamily="34" charset="0"/>
                <a:ea typeface="DengXian" panose="02010600030101010101" pitchFamily="2" charset="-122"/>
                <a:cs typeface="Arial" panose="020B0604020202020204" pitchFamily="34" charset="0"/>
              </a:rPr>
              <a:t> </a:t>
            </a:r>
            <a:r>
              <a:rPr lang="en-US" sz="1600" kern="100" dirty="0">
                <a:effectLst/>
                <a:latin typeface="Gill Sans MT" panose="020B0502020104020203" pitchFamily="34" charset="0"/>
                <a:ea typeface="DengXian" panose="02010600030101010101" pitchFamily="2" charset="-122"/>
                <a:cs typeface="Arial" panose="020B0604020202020204" pitchFamily="34" charset="0"/>
              </a:rPr>
              <a:t>their personal and academic potential (as well as our staff their personal and professional potential); by encouraging children and staff alike to </a:t>
            </a:r>
            <a:r>
              <a:rPr lang="en-US" sz="1600" b="1" kern="100" dirty="0">
                <a:solidFill>
                  <a:srgbClr val="FF0000"/>
                </a:solidFill>
                <a:effectLst/>
                <a:latin typeface="Gill Sans MT" panose="020B0502020104020203" pitchFamily="34" charset="0"/>
                <a:ea typeface="DengXian" panose="02010600030101010101" pitchFamily="2" charset="-122"/>
                <a:cs typeface="Arial" panose="020B0604020202020204" pitchFamily="34" charset="0"/>
              </a:rPr>
              <a:t>belong</a:t>
            </a:r>
            <a:r>
              <a:rPr lang="en-US" sz="1600" kern="100" dirty="0">
                <a:solidFill>
                  <a:srgbClr val="FF0000"/>
                </a:solidFill>
                <a:effectLst/>
                <a:latin typeface="Gill Sans MT" panose="020B0502020104020203" pitchFamily="34" charset="0"/>
                <a:ea typeface="DengXian" panose="02010600030101010101" pitchFamily="2" charset="-122"/>
                <a:cs typeface="Arial" panose="020B0604020202020204" pitchFamily="34" charset="0"/>
              </a:rPr>
              <a:t> </a:t>
            </a:r>
            <a:r>
              <a:rPr lang="en-US" sz="1600" kern="100" dirty="0">
                <a:effectLst/>
                <a:latin typeface="Gill Sans MT" panose="020B0502020104020203" pitchFamily="34" charset="0"/>
                <a:ea typeface="DengXian" panose="02010600030101010101" pitchFamily="2" charset="-122"/>
                <a:cs typeface="Arial" panose="020B0604020202020204" pitchFamily="34" charset="0"/>
              </a:rPr>
              <a:t>together as one school family; and by nurturing everyone to </a:t>
            </a:r>
            <a:r>
              <a:rPr lang="en-US" sz="1600" b="1" kern="100" dirty="0">
                <a:solidFill>
                  <a:srgbClr val="FF0000"/>
                </a:solidFill>
                <a:effectLst/>
                <a:latin typeface="Gill Sans MT" panose="020B0502020104020203" pitchFamily="34" charset="0"/>
                <a:ea typeface="DengXian" panose="02010600030101010101" pitchFamily="2" charset="-122"/>
                <a:cs typeface="Arial" panose="020B0604020202020204" pitchFamily="34" charset="0"/>
              </a:rPr>
              <a:t>care</a:t>
            </a:r>
            <a:r>
              <a:rPr lang="en-US" sz="1600" kern="100" dirty="0">
                <a:effectLst/>
                <a:latin typeface="Gill Sans MT" panose="020B0502020104020203" pitchFamily="34" charset="0"/>
                <a:ea typeface="DengXian" panose="02010600030101010101" pitchFamily="2" charset="-122"/>
                <a:cs typeface="Arial" panose="020B0604020202020204" pitchFamily="34" charset="0"/>
              </a:rPr>
              <a:t> for one another and the wider world in which they find themselves, both now and in the future.</a:t>
            </a:r>
            <a:endParaRPr lang="en-GB" sz="1600" kern="100" dirty="0">
              <a:effectLst/>
              <a:latin typeface="Gill Sans MT" panose="020B0502020104020203" pitchFamily="34" charset="0"/>
              <a:ea typeface="DengXian" panose="02010600030101010101" pitchFamily="2" charset="-122"/>
              <a:cs typeface="Arial" panose="020B0604020202020204" pitchFamily="34" charset="0"/>
            </a:endParaRPr>
          </a:p>
        </p:txBody>
      </p:sp>
      <p:sp>
        <p:nvSpPr>
          <p:cNvPr id="10" name="TextBox 9">
            <a:extLst>
              <a:ext uri="{FF2B5EF4-FFF2-40B4-BE49-F238E27FC236}">
                <a16:creationId xmlns:a16="http://schemas.microsoft.com/office/drawing/2014/main" id="{48D6B2B0-1DE5-B1AB-7730-3717B4B7B907}"/>
              </a:ext>
            </a:extLst>
          </p:cNvPr>
          <p:cNvSpPr txBox="1"/>
          <p:nvPr/>
        </p:nvSpPr>
        <p:spPr>
          <a:xfrm>
            <a:off x="696072" y="3162107"/>
            <a:ext cx="10718516" cy="338554"/>
          </a:xfrm>
          <a:prstGeom prst="rect">
            <a:avLst/>
          </a:prstGeom>
          <a:noFill/>
        </p:spPr>
        <p:txBody>
          <a:bodyPr wrap="square">
            <a:spAutoFit/>
          </a:bodyPr>
          <a:lstStyle/>
          <a:p>
            <a:r>
              <a:rPr lang="en-US" sz="1600" dirty="0">
                <a:effectLst/>
                <a:latin typeface="Gill Sans MT" panose="020B0502020104020203" pitchFamily="34" charset="0"/>
                <a:ea typeface="DengXian" panose="02010600030101010101" pitchFamily="2" charset="-122"/>
                <a:cs typeface="Arial" panose="020B0604020202020204" pitchFamily="34" charset="0"/>
              </a:rPr>
              <a:t>Our vision and associated mission is rooted in the Christian understanding of creation. In the words of the book of Revelation. </a:t>
            </a:r>
            <a:endParaRPr lang="en-GB" sz="1600" dirty="0">
              <a:latin typeface="Gill Sans MT" panose="020B0502020104020203" pitchFamily="34" charset="0"/>
            </a:endParaRPr>
          </a:p>
        </p:txBody>
      </p:sp>
      <p:sp>
        <p:nvSpPr>
          <p:cNvPr id="11" name="Rectangle: Rounded Corners 10">
            <a:extLst>
              <a:ext uri="{FF2B5EF4-FFF2-40B4-BE49-F238E27FC236}">
                <a16:creationId xmlns:a16="http://schemas.microsoft.com/office/drawing/2014/main" id="{C51F7E5E-431B-6083-8200-E375209E30BF}"/>
              </a:ext>
            </a:extLst>
          </p:cNvPr>
          <p:cNvSpPr/>
          <p:nvPr/>
        </p:nvSpPr>
        <p:spPr>
          <a:xfrm>
            <a:off x="696072" y="3593869"/>
            <a:ext cx="10718516" cy="735353"/>
          </a:xfrm>
          <a:prstGeom prst="roundRect">
            <a:avLst/>
          </a:prstGeom>
          <a:solidFill>
            <a:schemeClr val="tx2">
              <a:lumMod val="40000"/>
              <a:lumOff val="6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1600" dirty="0">
                <a:effectLst/>
                <a:latin typeface="Gill Sans MT" panose="020B0502020104020203" pitchFamily="34" charset="0"/>
                <a:ea typeface="DengXian" panose="02010600030101010101" pitchFamily="2" charset="-122"/>
                <a:cs typeface="Arial" panose="020B0604020202020204" pitchFamily="34" charset="0"/>
              </a:rPr>
              <a:t>“You are worthy, our Lord and God, to receive glory and honour and power, for you created all things, and by your will they were created and have their being” (Revelation 4:11)</a:t>
            </a:r>
            <a:r>
              <a:rPr lang="en-GB" sz="1600" b="1" dirty="0">
                <a:solidFill>
                  <a:schemeClr val="tx2">
                    <a:lumMod val="75000"/>
                  </a:schemeClr>
                </a:solidFill>
                <a:latin typeface="Gill Sans MT" panose="020B0502020104020203" pitchFamily="34" charset="0"/>
              </a:rPr>
              <a:t> </a:t>
            </a:r>
          </a:p>
        </p:txBody>
      </p:sp>
      <p:sp>
        <p:nvSpPr>
          <p:cNvPr id="13" name="TextBox 12">
            <a:extLst>
              <a:ext uri="{FF2B5EF4-FFF2-40B4-BE49-F238E27FC236}">
                <a16:creationId xmlns:a16="http://schemas.microsoft.com/office/drawing/2014/main" id="{05683C47-62B8-8562-B1E5-4270F045A653}"/>
              </a:ext>
            </a:extLst>
          </p:cNvPr>
          <p:cNvSpPr txBox="1"/>
          <p:nvPr/>
        </p:nvSpPr>
        <p:spPr>
          <a:xfrm>
            <a:off x="696072" y="4651005"/>
            <a:ext cx="7686772" cy="830997"/>
          </a:xfrm>
          <a:prstGeom prst="rect">
            <a:avLst/>
          </a:prstGeom>
          <a:noFill/>
        </p:spPr>
        <p:txBody>
          <a:bodyPr wrap="square">
            <a:spAutoFit/>
          </a:bodyPr>
          <a:lstStyle/>
          <a:p>
            <a:r>
              <a:rPr lang="en-GB" sz="1600" dirty="0">
                <a:effectLst/>
                <a:latin typeface="Gill Sans MT" panose="020B0502020104020203" pitchFamily="34" charset="0"/>
                <a:ea typeface="DengXian" panose="02010600030101010101" pitchFamily="2" charset="-122"/>
                <a:cs typeface="Arial" panose="020B0604020202020204" pitchFamily="34" charset="0"/>
              </a:rPr>
              <a:t>We believe that we are all God’s children, that we have been created by God in His own image (Genesis 1:27), and that this image is displayed most perfectly in the person of Jesus Christ, for whom we have been created (Colossians 1:15–16). </a:t>
            </a:r>
            <a:endParaRPr lang="en-GB" sz="1600" dirty="0">
              <a:latin typeface="Gill Sans MT" panose="020B0502020104020203" pitchFamily="34" charset="0"/>
            </a:endParaRPr>
          </a:p>
        </p:txBody>
      </p:sp>
    </p:spTree>
    <p:extLst>
      <p:ext uri="{BB962C8B-B14F-4D97-AF65-F5344CB8AC3E}">
        <p14:creationId xmlns:p14="http://schemas.microsoft.com/office/powerpoint/2010/main" val="15696052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11CCE941-2019-4B33-D12A-072037F18F98}"/>
              </a:ext>
            </a:extLst>
          </p:cNvPr>
          <p:cNvSpPr/>
          <p:nvPr/>
        </p:nvSpPr>
        <p:spPr>
          <a:xfrm>
            <a:off x="696073" y="365125"/>
            <a:ext cx="10872628" cy="424198"/>
          </a:xfrm>
          <a:prstGeom prst="roundRect">
            <a:avLst/>
          </a:prstGeom>
          <a:solidFill>
            <a:schemeClr val="accent1">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000" b="1" dirty="0">
                <a:solidFill>
                  <a:schemeClr val="tx2">
                    <a:lumMod val="75000"/>
                  </a:schemeClr>
                </a:solidFill>
                <a:latin typeface="Gill Sans MT" panose="020B0502020104020203" pitchFamily="34" charset="0"/>
              </a:rPr>
              <a:t>The Bleasby School  Curriculum</a:t>
            </a:r>
          </a:p>
        </p:txBody>
      </p:sp>
      <p:sp>
        <p:nvSpPr>
          <p:cNvPr id="15" name="TextBox 14">
            <a:extLst>
              <a:ext uri="{FF2B5EF4-FFF2-40B4-BE49-F238E27FC236}">
                <a16:creationId xmlns:a16="http://schemas.microsoft.com/office/drawing/2014/main" id="{BAE1DDC2-FB37-6380-984E-50E6A1B00BD4}"/>
              </a:ext>
            </a:extLst>
          </p:cNvPr>
          <p:cNvSpPr txBox="1"/>
          <p:nvPr/>
        </p:nvSpPr>
        <p:spPr>
          <a:xfrm>
            <a:off x="696072" y="1273479"/>
            <a:ext cx="10872627" cy="584775"/>
          </a:xfrm>
          <a:prstGeom prst="rect">
            <a:avLst/>
          </a:prstGeom>
          <a:noFill/>
        </p:spPr>
        <p:txBody>
          <a:bodyPr wrap="square" rtlCol="0">
            <a:spAutoFit/>
          </a:bodyPr>
          <a:lstStyle/>
          <a:p>
            <a:r>
              <a:rPr lang="en-GB" sz="1600" dirty="0">
                <a:latin typeface="Gill Sans MT" panose="020B0502020104020203" pitchFamily="34" charset="0"/>
              </a:rPr>
              <a:t>Our curriculum is structured to give progression in knowledge and skills across all subjects from Reception through to Year 6. It is further enriched by focus weeks and days including science week, mental well-being week and sports week.  </a:t>
            </a:r>
          </a:p>
        </p:txBody>
      </p:sp>
      <p:sp>
        <p:nvSpPr>
          <p:cNvPr id="16" name="TextBox 15">
            <a:extLst>
              <a:ext uri="{FF2B5EF4-FFF2-40B4-BE49-F238E27FC236}">
                <a16:creationId xmlns:a16="http://schemas.microsoft.com/office/drawing/2014/main" id="{20B61A50-90BD-E15C-6184-F28941D26D43}"/>
              </a:ext>
            </a:extLst>
          </p:cNvPr>
          <p:cNvSpPr txBox="1"/>
          <p:nvPr/>
        </p:nvSpPr>
        <p:spPr>
          <a:xfrm>
            <a:off x="696072" y="3940457"/>
            <a:ext cx="8653411" cy="1569660"/>
          </a:xfrm>
          <a:prstGeom prst="rect">
            <a:avLst/>
          </a:prstGeom>
          <a:noFill/>
        </p:spPr>
        <p:txBody>
          <a:bodyPr wrap="square" rtlCol="0">
            <a:spAutoFit/>
          </a:bodyPr>
          <a:lstStyle/>
          <a:p>
            <a:r>
              <a:rPr lang="en-GB" sz="1600" dirty="0">
                <a:latin typeface="Gill Sans MT" panose="020B0502020104020203" pitchFamily="34" charset="0"/>
              </a:rPr>
              <a:t>Our </a:t>
            </a:r>
            <a:r>
              <a:rPr lang="en-GB" sz="1600" dirty="0">
                <a:solidFill>
                  <a:srgbClr val="FF0000"/>
                </a:solidFill>
                <a:latin typeface="Gill Sans MT" panose="020B0502020104020203" pitchFamily="34" charset="0"/>
              </a:rPr>
              <a:t>ABC</a:t>
            </a:r>
            <a:r>
              <a:rPr lang="en-GB" sz="1600" dirty="0">
                <a:latin typeface="Gill Sans MT" panose="020B0502020104020203" pitchFamily="34" charset="0"/>
              </a:rPr>
              <a:t> values, (</a:t>
            </a:r>
            <a:r>
              <a:rPr lang="en-GB" sz="1600" b="1" i="1" dirty="0">
                <a:solidFill>
                  <a:srgbClr val="FF0000"/>
                </a:solidFill>
                <a:latin typeface="Gill Sans MT" panose="020B0502020104020203" pitchFamily="34" charset="0"/>
              </a:rPr>
              <a:t>Achieving, Belonging and Caring</a:t>
            </a:r>
            <a:r>
              <a:rPr lang="en-GB" sz="1600" b="1" dirty="0">
                <a:solidFill>
                  <a:srgbClr val="FF0000"/>
                </a:solidFill>
                <a:latin typeface="Gill Sans MT" panose="020B0502020104020203" pitchFamily="34" charset="0"/>
              </a:rPr>
              <a:t>) </a:t>
            </a:r>
            <a:r>
              <a:rPr lang="en-GB" sz="1600" dirty="0">
                <a:latin typeface="Gill Sans MT" panose="020B0502020104020203" pitchFamily="34" charset="0"/>
              </a:rPr>
              <a:t>are woven into the taught curriculum </a:t>
            </a:r>
            <a:r>
              <a:rPr lang="en-GB" sz="1600" b="0" i="0" dirty="0">
                <a:effectLst/>
                <a:highlight>
                  <a:srgbClr val="FFFFFF"/>
                </a:highlight>
                <a:latin typeface="Gill Sans MT" panose="020B0502020104020203" pitchFamily="34" charset="0"/>
              </a:rPr>
              <a:t>so that our children are given a good understanding of </a:t>
            </a:r>
            <a:r>
              <a:rPr lang="en-GB" sz="1600" b="1" i="1" dirty="0">
                <a:solidFill>
                  <a:srgbClr val="FF0000"/>
                </a:solidFill>
                <a:effectLst/>
                <a:highlight>
                  <a:srgbClr val="FFFFFF"/>
                </a:highlight>
                <a:latin typeface="Gill Sans MT" panose="020B0502020104020203" pitchFamily="34" charset="0"/>
              </a:rPr>
              <a:t>Achieving</a:t>
            </a:r>
            <a:r>
              <a:rPr lang="en-GB" sz="1600" b="1" i="1" dirty="0">
                <a:effectLst/>
                <a:highlight>
                  <a:srgbClr val="FFFFFF"/>
                </a:highlight>
                <a:latin typeface="Gill Sans MT" panose="020B0502020104020203" pitchFamily="34" charset="0"/>
              </a:rPr>
              <a:t> </a:t>
            </a:r>
            <a:r>
              <a:rPr lang="en-GB" sz="1600" b="0" i="0" dirty="0">
                <a:effectLst/>
                <a:highlight>
                  <a:srgbClr val="FFFFFF"/>
                </a:highlight>
                <a:latin typeface="Gill Sans MT" panose="020B0502020104020203" pitchFamily="34" charset="0"/>
              </a:rPr>
              <a:t>(through wisdom and perseverance), </a:t>
            </a:r>
            <a:r>
              <a:rPr lang="en-GB" sz="1600" b="1" i="1" dirty="0">
                <a:solidFill>
                  <a:srgbClr val="FF0000"/>
                </a:solidFill>
                <a:effectLst/>
                <a:highlight>
                  <a:srgbClr val="FFFFFF"/>
                </a:highlight>
                <a:latin typeface="Gill Sans MT" panose="020B0502020104020203" pitchFamily="34" charset="0"/>
              </a:rPr>
              <a:t>Belonging</a:t>
            </a:r>
            <a:r>
              <a:rPr lang="en-GB" sz="1600" b="0" i="0" dirty="0">
                <a:solidFill>
                  <a:srgbClr val="FF0000"/>
                </a:solidFill>
                <a:effectLst/>
                <a:highlight>
                  <a:srgbClr val="FFFFFF"/>
                </a:highlight>
                <a:latin typeface="Gill Sans MT" panose="020B0502020104020203" pitchFamily="34" charset="0"/>
              </a:rPr>
              <a:t> </a:t>
            </a:r>
            <a:r>
              <a:rPr lang="en-GB" sz="1600" b="0" i="0" dirty="0">
                <a:effectLst/>
                <a:highlight>
                  <a:srgbClr val="FFFFFF"/>
                </a:highlight>
                <a:latin typeface="Gill Sans MT" panose="020B0502020104020203" pitchFamily="34" charset="0"/>
              </a:rPr>
              <a:t>(through respect and friendship) and </a:t>
            </a:r>
            <a:r>
              <a:rPr lang="en-GB" sz="1600" b="1" i="1" dirty="0">
                <a:solidFill>
                  <a:srgbClr val="FF0000"/>
                </a:solidFill>
                <a:effectLst/>
                <a:highlight>
                  <a:srgbClr val="FFFFFF"/>
                </a:highlight>
                <a:latin typeface="Gill Sans MT" panose="020B0502020104020203" pitchFamily="34" charset="0"/>
              </a:rPr>
              <a:t>Caring</a:t>
            </a:r>
            <a:r>
              <a:rPr lang="en-GB" sz="1600" b="0" i="0" dirty="0">
                <a:effectLst/>
                <a:highlight>
                  <a:srgbClr val="FFFFFF"/>
                </a:highlight>
                <a:latin typeface="Gill Sans MT" panose="020B0502020104020203" pitchFamily="34" charset="0"/>
              </a:rPr>
              <a:t> (through caring and compassion) along with structured opportunity to put these into action.</a:t>
            </a:r>
            <a:r>
              <a:rPr lang="en-GB" sz="1600" dirty="0">
                <a:latin typeface="Gill Sans MT" panose="020B0502020104020203" pitchFamily="34" charset="0"/>
              </a:rPr>
              <a:t> </a:t>
            </a:r>
            <a:r>
              <a:rPr lang="en-GB" sz="1600" b="1" dirty="0">
                <a:latin typeface="Gill Sans MT" panose="020B0502020104020203" pitchFamily="34" charset="0"/>
              </a:rPr>
              <a:t> </a:t>
            </a:r>
            <a:r>
              <a:rPr lang="en-GB" sz="1600" dirty="0">
                <a:latin typeface="Gill Sans MT" panose="020B0502020104020203" pitchFamily="34" charset="0"/>
              </a:rPr>
              <a:t>  </a:t>
            </a:r>
          </a:p>
          <a:p>
            <a:endParaRPr lang="en-GB" sz="1600" dirty="0">
              <a:latin typeface="Gill Sans MT" panose="020B0502020104020203" pitchFamily="34" charset="0"/>
            </a:endParaRPr>
          </a:p>
          <a:p>
            <a:r>
              <a:rPr lang="en-GB" sz="1600" b="1" i="1" dirty="0">
                <a:solidFill>
                  <a:schemeClr val="accent5">
                    <a:lumMod val="50000"/>
                  </a:schemeClr>
                </a:solidFill>
                <a:latin typeface="Gill Sans MT" panose="020B0502020104020203" pitchFamily="34" charset="0"/>
              </a:rPr>
              <a:t>We believe everything can be achieved through hard work.</a:t>
            </a:r>
          </a:p>
        </p:txBody>
      </p:sp>
      <p:pic>
        <p:nvPicPr>
          <p:cNvPr id="18" name="Content Placeholder 5" descr="A church with a rainbow and a tree&#10;&#10;Description automatically generated">
            <a:extLst>
              <a:ext uri="{FF2B5EF4-FFF2-40B4-BE49-F238E27FC236}">
                <a16:creationId xmlns:a16="http://schemas.microsoft.com/office/drawing/2014/main" id="{00D7B8E8-7B2D-A5C4-D4A3-2B75936067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8558373" y="4314307"/>
            <a:ext cx="3530885" cy="2391620"/>
          </a:xfrm>
          <a:prstGeom prst="rect">
            <a:avLst/>
          </a:prstGeom>
          <a:noFill/>
        </p:spPr>
      </p:pic>
      <p:sp>
        <p:nvSpPr>
          <p:cNvPr id="19" name="TextBox 18">
            <a:extLst>
              <a:ext uri="{FF2B5EF4-FFF2-40B4-BE49-F238E27FC236}">
                <a16:creationId xmlns:a16="http://schemas.microsoft.com/office/drawing/2014/main" id="{C81D568F-BD5C-AF22-5806-A626C10213D7}"/>
              </a:ext>
            </a:extLst>
          </p:cNvPr>
          <p:cNvSpPr txBox="1"/>
          <p:nvPr/>
        </p:nvSpPr>
        <p:spPr>
          <a:xfrm>
            <a:off x="696073" y="2903486"/>
            <a:ext cx="10718516" cy="830997"/>
          </a:xfrm>
          <a:prstGeom prst="rect">
            <a:avLst/>
          </a:prstGeom>
          <a:noFill/>
        </p:spPr>
        <p:txBody>
          <a:bodyPr wrap="square" rtlCol="0">
            <a:spAutoFit/>
          </a:bodyPr>
          <a:lstStyle/>
          <a:p>
            <a:r>
              <a:rPr lang="en-GB" sz="1600" b="0" i="0" dirty="0">
                <a:effectLst/>
                <a:highlight>
                  <a:srgbClr val="FFFFFF"/>
                </a:highlight>
                <a:latin typeface="Gill Sans MT" panose="020B0502020104020203" pitchFamily="34" charset="0"/>
              </a:rPr>
              <a:t>We aim to increase the children’s knowledge of their local area and community, and how this compares and contrasts with the experience and contributions of diverse people living in different places and at different times, giving children a sense of both appreciation and of responsibility. Promoting diversity, inclusion and equality</a:t>
            </a:r>
            <a:r>
              <a:rPr lang="en-GB" sz="1600" b="0" i="0" dirty="0">
                <a:solidFill>
                  <a:srgbClr val="3B3B3B"/>
                </a:solidFill>
                <a:effectLst/>
                <a:highlight>
                  <a:srgbClr val="FFFFFF"/>
                </a:highlight>
                <a:latin typeface="Gill Sans MT" panose="020B0502020104020203" pitchFamily="34" charset="0"/>
              </a:rPr>
              <a:t>.</a:t>
            </a:r>
            <a:endParaRPr lang="en-GB" sz="1600" dirty="0">
              <a:latin typeface="Gill Sans MT" panose="020B0502020104020203" pitchFamily="34" charset="0"/>
            </a:endParaRPr>
          </a:p>
        </p:txBody>
      </p:sp>
      <p:sp>
        <p:nvSpPr>
          <p:cNvPr id="2" name="TextBox 1">
            <a:extLst>
              <a:ext uri="{FF2B5EF4-FFF2-40B4-BE49-F238E27FC236}">
                <a16:creationId xmlns:a16="http://schemas.microsoft.com/office/drawing/2014/main" id="{545AC6D8-F7EF-764E-E635-7407AA487B15}"/>
              </a:ext>
            </a:extLst>
          </p:cNvPr>
          <p:cNvSpPr txBox="1"/>
          <p:nvPr/>
        </p:nvSpPr>
        <p:spPr>
          <a:xfrm>
            <a:off x="696073" y="2097652"/>
            <a:ext cx="10872626" cy="584775"/>
          </a:xfrm>
          <a:prstGeom prst="rect">
            <a:avLst/>
          </a:prstGeom>
          <a:noFill/>
        </p:spPr>
        <p:txBody>
          <a:bodyPr wrap="square" rtlCol="0">
            <a:spAutoFit/>
          </a:bodyPr>
          <a:lstStyle/>
          <a:p>
            <a:r>
              <a:rPr lang="en-GB" sz="1600" dirty="0">
                <a:highlight>
                  <a:srgbClr val="FFFFFF"/>
                </a:highlight>
                <a:latin typeface="Gill Sans MT" panose="020B0502020104020203" pitchFamily="34" charset="0"/>
              </a:rPr>
              <a:t>We aim to </a:t>
            </a:r>
            <a:r>
              <a:rPr lang="en-GB" sz="1600" b="0" i="0" dirty="0">
                <a:effectLst/>
                <a:highlight>
                  <a:srgbClr val="FFFFFF"/>
                </a:highlight>
                <a:latin typeface="Gill Sans MT" panose="020B0502020104020203" pitchFamily="34" charset="0"/>
              </a:rPr>
              <a:t>enhance and capitalise on the family-feel of the school – a community of learning, achieving and contributing by having whole school themes and big questions with final learning and outcomes shared.</a:t>
            </a:r>
            <a:endParaRPr lang="en-GB" sz="1600" dirty="0">
              <a:latin typeface="Gill Sans MT" panose="020B0502020104020203" pitchFamily="34" charset="0"/>
            </a:endParaRPr>
          </a:p>
        </p:txBody>
      </p:sp>
      <p:sp>
        <p:nvSpPr>
          <p:cNvPr id="6" name="Rectangle: Rounded Corners 5">
            <a:extLst>
              <a:ext uri="{FF2B5EF4-FFF2-40B4-BE49-F238E27FC236}">
                <a16:creationId xmlns:a16="http://schemas.microsoft.com/office/drawing/2014/main" id="{2948F603-446F-E572-51E0-DCE571A63F93}"/>
              </a:ext>
            </a:extLst>
          </p:cNvPr>
          <p:cNvSpPr/>
          <p:nvPr/>
        </p:nvSpPr>
        <p:spPr>
          <a:xfrm>
            <a:off x="490590" y="5803785"/>
            <a:ext cx="7892254" cy="735353"/>
          </a:xfrm>
          <a:prstGeom prst="roundRect">
            <a:avLst/>
          </a:prstGeom>
          <a:solidFill>
            <a:schemeClr val="tx2">
              <a:lumMod val="40000"/>
              <a:lumOff val="6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solidFill>
                <a:schemeClr val="bg1">
                  <a:lumMod val="95000"/>
                </a:schemeClr>
              </a:solidFill>
            </a:endParaRPr>
          </a:p>
          <a:p>
            <a:pPr algn="ctr"/>
            <a:r>
              <a:rPr lang="en-US" i="1" dirty="0">
                <a:solidFill>
                  <a:schemeClr val="bg1">
                    <a:lumMod val="95000"/>
                  </a:schemeClr>
                </a:solidFill>
                <a:latin typeface="Gill Sans MT" panose="020B0502020104020203" pitchFamily="34" charset="0"/>
              </a:rPr>
              <a:t>“</a:t>
            </a:r>
            <a:r>
              <a:rPr lang="en-US" sz="1600" i="1" dirty="0">
                <a:solidFill>
                  <a:schemeClr val="bg1">
                    <a:lumMod val="95000"/>
                  </a:schemeClr>
                </a:solidFill>
                <a:latin typeface="Gill Sans MT" panose="020B0502020104020203" pitchFamily="34" charset="0"/>
              </a:rPr>
              <a:t>whatever you do work at it with all your heart, as though you were working for the Lord”	</a:t>
            </a:r>
            <a:r>
              <a:rPr lang="en-GB" sz="1600" i="1" dirty="0">
                <a:solidFill>
                  <a:schemeClr val="bg1"/>
                </a:solidFill>
                <a:latin typeface="Gill Sans MT" panose="020B0502020104020203" pitchFamily="34" charset="0"/>
                <a:ea typeface="+mn-lt"/>
                <a:cs typeface="+mn-lt"/>
              </a:rPr>
              <a:t>                                                                                                                                           </a:t>
            </a:r>
            <a:r>
              <a:rPr lang="en-GB" sz="1400" i="1" dirty="0">
                <a:solidFill>
                  <a:schemeClr val="bg1"/>
                </a:solidFill>
                <a:latin typeface="Gill Sans MT" panose="020B0502020104020203" pitchFamily="34" charset="0"/>
                <a:ea typeface="+mn-lt"/>
                <a:cs typeface="+mn-lt"/>
              </a:rPr>
              <a:t>Colossians 3:23</a:t>
            </a:r>
            <a:endParaRPr lang="en-US" sz="1400" i="1" dirty="0">
              <a:solidFill>
                <a:schemeClr val="bg1">
                  <a:lumMod val="95000"/>
                </a:schemeClr>
              </a:solidFill>
              <a:latin typeface="Gill Sans MT" panose="020B0502020104020203" pitchFamily="34" charset="0"/>
            </a:endParaRPr>
          </a:p>
          <a:p>
            <a:pPr algn="ctr"/>
            <a:r>
              <a:rPr lang="en-GB" sz="1600" b="1" dirty="0">
                <a:solidFill>
                  <a:schemeClr val="tx2">
                    <a:lumMod val="75000"/>
                  </a:schemeClr>
                </a:solidFill>
              </a:rPr>
              <a:t> </a:t>
            </a:r>
          </a:p>
        </p:txBody>
      </p:sp>
    </p:spTree>
    <p:extLst>
      <p:ext uri="{BB962C8B-B14F-4D97-AF65-F5344CB8AC3E}">
        <p14:creationId xmlns:p14="http://schemas.microsoft.com/office/powerpoint/2010/main" val="37212442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11CCE941-2019-4B33-D12A-072037F18F98}"/>
              </a:ext>
            </a:extLst>
          </p:cNvPr>
          <p:cNvSpPr/>
          <p:nvPr/>
        </p:nvSpPr>
        <p:spPr>
          <a:xfrm>
            <a:off x="801383" y="365125"/>
            <a:ext cx="10732365" cy="424198"/>
          </a:xfrm>
          <a:prstGeom prst="roundRect">
            <a:avLst/>
          </a:prstGeom>
          <a:solidFill>
            <a:schemeClr val="accent1">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000" b="1" dirty="0">
                <a:solidFill>
                  <a:schemeClr val="tx2">
                    <a:lumMod val="75000"/>
                  </a:schemeClr>
                </a:solidFill>
                <a:latin typeface="Gill Sans MT" panose="020B0502020104020203" pitchFamily="34" charset="0"/>
              </a:rPr>
              <a:t>Spirituality </a:t>
            </a:r>
          </a:p>
        </p:txBody>
      </p:sp>
      <p:sp>
        <p:nvSpPr>
          <p:cNvPr id="7" name="TextBox 6">
            <a:extLst>
              <a:ext uri="{FF2B5EF4-FFF2-40B4-BE49-F238E27FC236}">
                <a16:creationId xmlns:a16="http://schemas.microsoft.com/office/drawing/2014/main" id="{CE640800-4721-02C2-39AF-E363CA91C104}"/>
              </a:ext>
            </a:extLst>
          </p:cNvPr>
          <p:cNvSpPr txBox="1"/>
          <p:nvPr/>
        </p:nvSpPr>
        <p:spPr>
          <a:xfrm>
            <a:off x="826062" y="921785"/>
            <a:ext cx="10567978" cy="1077218"/>
          </a:xfrm>
          <a:prstGeom prst="rect">
            <a:avLst/>
          </a:prstGeom>
          <a:solidFill>
            <a:schemeClr val="accent6">
              <a:lumMod val="20000"/>
              <a:lumOff val="80000"/>
            </a:schemeClr>
          </a:solidFill>
        </p:spPr>
        <p:txBody>
          <a:bodyPr wrap="square">
            <a:spAutoFit/>
          </a:bodyPr>
          <a:lstStyle/>
          <a:p>
            <a:r>
              <a:rPr lang="en-GB" sz="1600" b="1" i="1" dirty="0">
                <a:solidFill>
                  <a:srgbClr val="000000"/>
                </a:solidFill>
                <a:latin typeface="Gill Sans MT" panose="020B0502020104020203" pitchFamily="34" charset="0"/>
              </a:rPr>
              <a:t>Spirituality is the concept of exploring the purpose and meaning of life, to develop a sense of awe and wonder at the world we live in, to question our place within it and to work to care for our body, mind and soul. Spirituality is not dependent on Religious belief or a particular faith.</a:t>
            </a:r>
            <a:r>
              <a:rPr lang="en-GB" sz="1600" b="1" i="1" dirty="0">
                <a:solidFill>
                  <a:schemeClr val="bg1"/>
                </a:solidFill>
                <a:effectLst/>
                <a:latin typeface="Gill Sans MT" panose="020B0502020104020203" pitchFamily="34" charset="0"/>
              </a:rPr>
              <a:t> </a:t>
            </a:r>
            <a:endParaRPr lang="en-GB" sz="1600" b="1" i="1" dirty="0">
              <a:solidFill>
                <a:schemeClr val="bg1"/>
              </a:solidFill>
              <a:latin typeface="Gill Sans MT" panose="020B0502020104020203" pitchFamily="34" charset="0"/>
            </a:endParaRPr>
          </a:p>
          <a:p>
            <a:pPr algn="ctr"/>
            <a:r>
              <a:rPr lang="en-GB" sz="1600" b="0" i="1" dirty="0">
                <a:solidFill>
                  <a:srgbClr val="FF0000"/>
                </a:solidFill>
                <a:effectLst/>
                <a:latin typeface="Gill Sans MT" panose="020B0502020104020203" pitchFamily="34" charset="0"/>
              </a:rPr>
              <a:t>“For our children it's things that make them say WOW” </a:t>
            </a:r>
            <a:endParaRPr lang="en-GB" sz="1600" dirty="0">
              <a:solidFill>
                <a:srgbClr val="FF0000"/>
              </a:solidFill>
              <a:latin typeface="Gill Sans MT" panose="020B0502020104020203" pitchFamily="34" charset="0"/>
            </a:endParaRPr>
          </a:p>
        </p:txBody>
      </p:sp>
      <p:sp>
        <p:nvSpPr>
          <p:cNvPr id="2" name="TextBox 1">
            <a:extLst>
              <a:ext uri="{FF2B5EF4-FFF2-40B4-BE49-F238E27FC236}">
                <a16:creationId xmlns:a16="http://schemas.microsoft.com/office/drawing/2014/main" id="{E40F3EB8-C265-856C-2B4D-0A9FE67DB395}"/>
              </a:ext>
            </a:extLst>
          </p:cNvPr>
          <p:cNvSpPr txBox="1"/>
          <p:nvPr/>
        </p:nvSpPr>
        <p:spPr>
          <a:xfrm>
            <a:off x="729817" y="2038343"/>
            <a:ext cx="10732366" cy="1569660"/>
          </a:xfrm>
          <a:prstGeom prst="rect">
            <a:avLst/>
          </a:prstGeom>
          <a:noFill/>
        </p:spPr>
        <p:txBody>
          <a:bodyPr wrap="square">
            <a:spAutoFit/>
          </a:bodyPr>
          <a:lstStyle/>
          <a:p>
            <a:r>
              <a:rPr lang="en-GB" sz="1600" dirty="0">
                <a:latin typeface="Gill Sans MT"/>
              </a:rPr>
              <a:t>We believe in providing opportunities for all students to explore and develop their own beliefs and values whilst reflecting on the relevance of Christian principles to their lives.</a:t>
            </a:r>
            <a:r>
              <a:rPr lang="en-GB" sz="1600" b="0" i="0" dirty="0">
                <a:solidFill>
                  <a:srgbClr val="000000"/>
                </a:solidFill>
                <a:effectLst/>
                <a:latin typeface="Gill Sans MT"/>
              </a:rPr>
              <a:t> We believe, </a:t>
            </a:r>
            <a:r>
              <a:rPr lang="en-GB" sz="1600" dirty="0">
                <a:effectLst/>
                <a:latin typeface="Gill Sans MT" panose="020B0502020104020203" pitchFamily="34" charset="0"/>
                <a:ea typeface="Calibri" panose="020F0502020204030204" pitchFamily="34" charset="0"/>
                <a:cs typeface="Times New Roman" panose="02020603050405020304" pitchFamily="18" charset="0"/>
              </a:rPr>
              <a:t>coming together as a school to celebrate, reflect and learn is an integral and very important part of our day. By worshipping together, we reinforce our sense of being a family and have the opportunity to explore and reinforce our school’s distinctive Christian character alongside our vision. </a:t>
            </a:r>
          </a:p>
          <a:p>
            <a:endParaRPr lang="en-GB" sz="1600" dirty="0">
              <a:effectLst/>
              <a:latin typeface="Gill Sans MT" panose="020B0502020104020203" pitchFamily="34" charset="0"/>
              <a:ea typeface="Calibri" panose="020F0502020204030204" pitchFamily="34" charset="0"/>
              <a:cs typeface="Times New Roman" panose="02020603050405020304" pitchFamily="18" charset="0"/>
            </a:endParaRPr>
          </a:p>
          <a:p>
            <a:r>
              <a:rPr lang="en-GB" sz="1600" dirty="0">
                <a:solidFill>
                  <a:srgbClr val="000000"/>
                </a:solidFill>
                <a:latin typeface="Gill Sans MT"/>
              </a:rPr>
              <a:t> </a:t>
            </a:r>
            <a:endParaRPr lang="en-US" sz="1600" dirty="0"/>
          </a:p>
        </p:txBody>
      </p:sp>
      <p:pic>
        <p:nvPicPr>
          <p:cNvPr id="4" name="Content Placeholder 5" descr="A church with a rainbow and a tree&#10;&#10;Description automatically generated">
            <a:extLst>
              <a:ext uri="{FF2B5EF4-FFF2-40B4-BE49-F238E27FC236}">
                <a16:creationId xmlns:a16="http://schemas.microsoft.com/office/drawing/2014/main" id="{E278FA19-18DD-3CC4-9658-9CEE83249D7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500008" y="3107620"/>
            <a:ext cx="2917861" cy="2058243"/>
          </a:xfrm>
          <a:prstGeom prst="rect">
            <a:avLst/>
          </a:prstGeom>
          <a:noFill/>
        </p:spPr>
      </p:pic>
      <p:sp>
        <p:nvSpPr>
          <p:cNvPr id="6" name="Rectangle: Rounded Corners 5">
            <a:extLst>
              <a:ext uri="{FF2B5EF4-FFF2-40B4-BE49-F238E27FC236}">
                <a16:creationId xmlns:a16="http://schemas.microsoft.com/office/drawing/2014/main" id="{690D5A70-EE63-BD64-999E-F534494DC115}"/>
              </a:ext>
            </a:extLst>
          </p:cNvPr>
          <p:cNvSpPr/>
          <p:nvPr/>
        </p:nvSpPr>
        <p:spPr>
          <a:xfrm>
            <a:off x="1945254" y="6085858"/>
            <a:ext cx="8129414" cy="735353"/>
          </a:xfrm>
          <a:prstGeom prst="roundRect">
            <a:avLst/>
          </a:prstGeom>
          <a:solidFill>
            <a:schemeClr val="tx2">
              <a:lumMod val="40000"/>
              <a:lumOff val="6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solidFill>
                <a:schemeClr val="bg1">
                  <a:lumMod val="95000"/>
                </a:schemeClr>
              </a:solidFill>
            </a:endParaRPr>
          </a:p>
          <a:p>
            <a:pPr algn="ctr"/>
            <a:r>
              <a:rPr lang="en-US" sz="1600" dirty="0">
                <a:solidFill>
                  <a:schemeClr val="bg1">
                    <a:lumMod val="95000"/>
                  </a:schemeClr>
                </a:solidFill>
                <a:latin typeface="Gill Sans MT" panose="020B0502020104020203" pitchFamily="34" charset="0"/>
              </a:rPr>
              <a:t>Spirituality is the act of being fully human by discovering and revealing ourselves through love”     </a:t>
            </a:r>
            <a:r>
              <a:rPr lang="en-US" sz="1600" i="1" dirty="0">
                <a:solidFill>
                  <a:schemeClr val="bg1">
                    <a:lumMod val="95000"/>
                  </a:schemeClr>
                </a:solidFill>
                <a:latin typeface="Gill Sans MT" panose="020B0502020104020203" pitchFamily="34" charset="0"/>
              </a:rPr>
              <a:t>Spiritual Development – Church of England 	</a:t>
            </a:r>
          </a:p>
          <a:p>
            <a:pPr algn="ctr"/>
            <a:r>
              <a:rPr lang="en-GB" sz="1600" b="1" dirty="0">
                <a:solidFill>
                  <a:schemeClr val="tx2">
                    <a:lumMod val="75000"/>
                  </a:schemeClr>
                </a:solidFill>
                <a:latin typeface="Gill Sans MT" panose="020B0502020104020203" pitchFamily="34" charset="0"/>
              </a:rPr>
              <a:t> </a:t>
            </a:r>
          </a:p>
        </p:txBody>
      </p:sp>
      <p:sp>
        <p:nvSpPr>
          <p:cNvPr id="17" name="Rectangle: Rounded Corners 16">
            <a:extLst>
              <a:ext uri="{FF2B5EF4-FFF2-40B4-BE49-F238E27FC236}">
                <a16:creationId xmlns:a16="http://schemas.microsoft.com/office/drawing/2014/main" id="{C1719447-9879-1DE9-CC8D-E4E03C2D3130}"/>
              </a:ext>
            </a:extLst>
          </p:cNvPr>
          <p:cNvSpPr/>
          <p:nvPr/>
        </p:nvSpPr>
        <p:spPr>
          <a:xfrm>
            <a:off x="4169596" y="3310641"/>
            <a:ext cx="1859623" cy="1815882"/>
          </a:xfrm>
          <a:prstGeom prst="roundRect">
            <a:avLst/>
          </a:prstGeom>
          <a:solidFill>
            <a:schemeClr val="accent2">
              <a:lumMod val="20000"/>
              <a:lumOff val="80000"/>
            </a:schemeClr>
          </a:solidFill>
          <a:ln>
            <a:solidFill>
              <a:schemeClr val="accent2">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200" b="1" dirty="0">
              <a:solidFill>
                <a:srgbClr val="FF0000"/>
              </a:solidFill>
              <a:effectLst/>
              <a:latin typeface="Gill Sans MT" panose="020B0502020104020203" pitchFamily="34" charset="0"/>
              <a:ea typeface="Calibri" panose="020F0502020204030204" pitchFamily="34" charset="0"/>
              <a:cs typeface="Times New Roman" panose="02020603050405020304" pitchFamily="18" charset="0"/>
            </a:endParaRPr>
          </a:p>
          <a:p>
            <a:pPr algn="ctr"/>
            <a:endParaRPr lang="en-GB" sz="1200" b="1" dirty="0">
              <a:solidFill>
                <a:srgbClr val="FF0000"/>
              </a:solidFill>
              <a:latin typeface="Gill Sans MT" panose="020B0502020104020203" pitchFamily="34" charset="0"/>
              <a:ea typeface="Calibri" panose="020F0502020204030204" pitchFamily="34" charset="0"/>
              <a:cs typeface="Times New Roman" panose="02020603050405020304" pitchFamily="18" charset="0"/>
            </a:endParaRPr>
          </a:p>
          <a:p>
            <a:pPr algn="ctr"/>
            <a:r>
              <a:rPr lang="en-GB" sz="1400" b="1" dirty="0">
                <a:solidFill>
                  <a:srgbClr val="FF0000"/>
                </a:solidFill>
                <a:effectLst/>
                <a:latin typeface="Gill Sans MT" panose="020B0502020104020203" pitchFamily="34" charset="0"/>
                <a:ea typeface="Calibri" panose="020F0502020204030204" pitchFamily="34" charset="0"/>
                <a:cs typeface="Times New Roman" panose="02020603050405020304" pitchFamily="18" charset="0"/>
              </a:rPr>
              <a:t>Achieving</a:t>
            </a:r>
            <a:r>
              <a:rPr lang="en-GB" sz="1400" dirty="0">
                <a:solidFill>
                  <a:srgbClr val="FF0000"/>
                </a:solidFill>
                <a:effectLst/>
                <a:latin typeface="Gill Sans MT" panose="020B0502020104020203" pitchFamily="34" charset="0"/>
                <a:ea typeface="Calibri" panose="020F0502020204030204" pitchFamily="34" charset="0"/>
                <a:cs typeface="Times New Roman" panose="02020603050405020304" pitchFamily="18" charset="0"/>
              </a:rPr>
              <a:t> </a:t>
            </a:r>
          </a:p>
          <a:p>
            <a:pPr algn="ctr"/>
            <a:r>
              <a:rPr lang="en-GB" sz="1400" dirty="0">
                <a:solidFill>
                  <a:schemeClr val="tx1"/>
                </a:solidFill>
                <a:effectLst/>
                <a:latin typeface="Gill Sans MT" panose="020B0502020104020203" pitchFamily="34" charset="0"/>
                <a:ea typeface="Calibri" panose="020F0502020204030204" pitchFamily="34" charset="0"/>
                <a:cs typeface="Times New Roman" panose="02020603050405020304" pitchFamily="18" charset="0"/>
              </a:rPr>
              <a:t>we celebrate the achievements of members of the school and of people throughout the world, both past and present</a:t>
            </a:r>
            <a:r>
              <a:rPr lang="en-GB" sz="1400" dirty="0">
                <a:effectLst/>
                <a:latin typeface="Gill Sans MT" panose="020B0502020104020203" pitchFamily="34" charset="0"/>
                <a:ea typeface="Calibri" panose="020F0502020204030204" pitchFamily="34" charset="0"/>
                <a:cs typeface="Times New Roman" panose="02020603050405020304" pitchFamily="18" charset="0"/>
              </a:rPr>
              <a:t>.</a:t>
            </a:r>
          </a:p>
          <a:p>
            <a:pPr algn="ctr"/>
            <a:endParaRPr lang="en-GB" dirty="0"/>
          </a:p>
        </p:txBody>
      </p:sp>
      <p:sp>
        <p:nvSpPr>
          <p:cNvPr id="18" name="Rectangle: Rounded Corners 17">
            <a:extLst>
              <a:ext uri="{FF2B5EF4-FFF2-40B4-BE49-F238E27FC236}">
                <a16:creationId xmlns:a16="http://schemas.microsoft.com/office/drawing/2014/main" id="{99154620-9F3F-E23A-C221-1C5AE92A81C5}"/>
              </a:ext>
            </a:extLst>
          </p:cNvPr>
          <p:cNvSpPr/>
          <p:nvPr/>
        </p:nvSpPr>
        <p:spPr>
          <a:xfrm>
            <a:off x="6780946" y="3293122"/>
            <a:ext cx="1859623" cy="1815882"/>
          </a:xfrm>
          <a:prstGeom prst="roundRect">
            <a:avLst/>
          </a:prstGeom>
          <a:solidFill>
            <a:schemeClr val="accent4">
              <a:lumMod val="20000"/>
              <a:lumOff val="80000"/>
            </a:schemeClr>
          </a:solidFill>
          <a:ln>
            <a:solidFill>
              <a:schemeClr val="tx2">
                <a:lumMod val="10000"/>
                <a:lumOff val="9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15000"/>
              </a:lnSpc>
              <a:spcAft>
                <a:spcPts val="1000"/>
              </a:spcAft>
            </a:pPr>
            <a:r>
              <a:rPr lang="en-GB" sz="1400" b="1" dirty="0">
                <a:solidFill>
                  <a:srgbClr val="FF0000"/>
                </a:solidFill>
                <a:effectLst/>
                <a:latin typeface="Gill Sans MT" panose="020B0502020104020203" pitchFamily="34" charset="0"/>
                <a:ea typeface="Calibri" panose="020F0502020204030204" pitchFamily="34" charset="0"/>
                <a:cs typeface="Times New Roman" panose="02020603050405020304" pitchFamily="18" charset="0"/>
              </a:rPr>
              <a:t>Belonging</a:t>
            </a:r>
            <a:r>
              <a:rPr lang="en-GB" sz="1400" dirty="0">
                <a:solidFill>
                  <a:srgbClr val="FF0000"/>
                </a:solidFill>
                <a:effectLst/>
                <a:latin typeface="Gill Sans MT" panose="020B0502020104020203" pitchFamily="34" charset="0"/>
                <a:ea typeface="Calibri" panose="020F0502020204030204" pitchFamily="34" charset="0"/>
                <a:cs typeface="Times New Roman" panose="02020603050405020304" pitchFamily="18" charset="0"/>
              </a:rPr>
              <a:t> </a:t>
            </a:r>
          </a:p>
          <a:p>
            <a:pPr algn="ctr">
              <a:lnSpc>
                <a:spcPct val="115000"/>
              </a:lnSpc>
              <a:spcAft>
                <a:spcPts val="1000"/>
              </a:spcAft>
            </a:pPr>
            <a:r>
              <a:rPr lang="en-GB" sz="1400" dirty="0">
                <a:solidFill>
                  <a:schemeClr val="tx1"/>
                </a:solidFill>
                <a:effectLst/>
                <a:latin typeface="Gill Sans MT" panose="020B0502020104020203" pitchFamily="34" charset="0"/>
                <a:ea typeface="Calibri" panose="020F0502020204030204" pitchFamily="34" charset="0"/>
                <a:cs typeface="Times New Roman" panose="02020603050405020304" pitchFamily="18" charset="0"/>
              </a:rPr>
              <a:t>we come together as a community, celebrating, singing, learning, reflecting and praying together.</a:t>
            </a:r>
          </a:p>
        </p:txBody>
      </p:sp>
      <p:sp>
        <p:nvSpPr>
          <p:cNvPr id="19" name="Rectangle: Rounded Corners 18">
            <a:extLst>
              <a:ext uri="{FF2B5EF4-FFF2-40B4-BE49-F238E27FC236}">
                <a16:creationId xmlns:a16="http://schemas.microsoft.com/office/drawing/2014/main" id="{F1474D75-545A-61AA-33F5-395C8FF426EB}"/>
              </a:ext>
            </a:extLst>
          </p:cNvPr>
          <p:cNvSpPr/>
          <p:nvPr/>
        </p:nvSpPr>
        <p:spPr>
          <a:xfrm>
            <a:off x="9144857" y="3293122"/>
            <a:ext cx="1859623" cy="1815882"/>
          </a:xfrm>
          <a:prstGeom prst="roundRect">
            <a:avLst/>
          </a:prstGeom>
          <a:solidFill>
            <a:schemeClr val="accent5">
              <a:lumMod val="20000"/>
              <a:lumOff val="80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15000"/>
              </a:lnSpc>
              <a:spcAft>
                <a:spcPts val="1000"/>
              </a:spcAft>
            </a:pPr>
            <a:r>
              <a:rPr lang="en-GB" sz="1400" b="1" dirty="0">
                <a:solidFill>
                  <a:srgbClr val="FF0000"/>
                </a:solidFill>
                <a:effectLst/>
                <a:latin typeface="Gill Sans MT" panose="020B0502020104020203" pitchFamily="34" charset="0"/>
                <a:ea typeface="Calibri" panose="020F0502020204030204" pitchFamily="34" charset="0"/>
                <a:cs typeface="Times New Roman" panose="02020603050405020304" pitchFamily="18" charset="0"/>
              </a:rPr>
              <a:t>Caring</a:t>
            </a:r>
            <a:r>
              <a:rPr lang="en-GB" sz="1400" dirty="0">
                <a:solidFill>
                  <a:srgbClr val="FF0000"/>
                </a:solidFill>
                <a:effectLst/>
                <a:latin typeface="Gill Sans MT" panose="020B0502020104020203" pitchFamily="34" charset="0"/>
                <a:ea typeface="Calibri" panose="020F0502020204030204" pitchFamily="34" charset="0"/>
                <a:cs typeface="Times New Roman" panose="02020603050405020304" pitchFamily="18" charset="0"/>
              </a:rPr>
              <a:t> </a:t>
            </a:r>
          </a:p>
          <a:p>
            <a:pPr algn="ctr">
              <a:lnSpc>
                <a:spcPct val="115000"/>
              </a:lnSpc>
              <a:spcAft>
                <a:spcPts val="1000"/>
              </a:spcAft>
            </a:pPr>
            <a:r>
              <a:rPr lang="en-GB" sz="1400" dirty="0">
                <a:solidFill>
                  <a:schemeClr val="tx1"/>
                </a:solidFill>
                <a:effectLst/>
                <a:latin typeface="Gill Sans MT" panose="020B0502020104020203" pitchFamily="34" charset="0"/>
                <a:ea typeface="Calibri" panose="020F0502020204030204" pitchFamily="34" charset="0"/>
                <a:cs typeface="Times New Roman" panose="02020603050405020304" pitchFamily="18" charset="0"/>
              </a:rPr>
              <a:t> we consider the needs of other people and how we can help meet those needs.</a:t>
            </a:r>
          </a:p>
        </p:txBody>
      </p:sp>
      <p:sp>
        <p:nvSpPr>
          <p:cNvPr id="24" name="TextBox 23">
            <a:extLst>
              <a:ext uri="{FF2B5EF4-FFF2-40B4-BE49-F238E27FC236}">
                <a16:creationId xmlns:a16="http://schemas.microsoft.com/office/drawing/2014/main" id="{872FA035-FB01-ECB0-0125-068E7132C746}"/>
              </a:ext>
            </a:extLst>
          </p:cNvPr>
          <p:cNvSpPr txBox="1"/>
          <p:nvPr/>
        </p:nvSpPr>
        <p:spPr>
          <a:xfrm>
            <a:off x="399005" y="5182617"/>
            <a:ext cx="11422091" cy="919995"/>
          </a:xfrm>
          <a:prstGeom prst="rect">
            <a:avLst/>
          </a:prstGeom>
          <a:noFill/>
        </p:spPr>
        <p:txBody>
          <a:bodyPr wrap="square">
            <a:spAutoFit/>
          </a:bodyPr>
          <a:lstStyle/>
          <a:p>
            <a:pPr>
              <a:lnSpc>
                <a:spcPct val="115000"/>
              </a:lnSpc>
              <a:spcAft>
                <a:spcPts val="1000"/>
              </a:spcAft>
            </a:pPr>
            <a:r>
              <a:rPr lang="en-GB" sz="1600" dirty="0">
                <a:effectLst/>
                <a:latin typeface="Gill Sans MT" panose="020B0502020104020203" pitchFamily="34" charset="0"/>
                <a:ea typeface="Calibri" panose="020F0502020204030204" pitchFamily="34" charset="0"/>
                <a:cs typeface="Times New Roman" panose="02020603050405020304" pitchFamily="18" charset="0"/>
              </a:rPr>
              <a:t>We learn about and celebrate our differences and commonalities across the school and the wider world, preparing ourselves to apply our values into the future. We make space for spiritual moments as we marvel at events, achievements and the natural world. We aim for our collective worship to be an enjoyable and inclusive experience that provides a positive start to the day and close to the week.</a:t>
            </a:r>
          </a:p>
        </p:txBody>
      </p:sp>
    </p:spTree>
    <p:extLst>
      <p:ext uri="{BB962C8B-B14F-4D97-AF65-F5344CB8AC3E}">
        <p14:creationId xmlns:p14="http://schemas.microsoft.com/office/powerpoint/2010/main" val="33164999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11CCE941-2019-4B33-D12A-072037F18F98}"/>
              </a:ext>
            </a:extLst>
          </p:cNvPr>
          <p:cNvSpPr/>
          <p:nvPr/>
        </p:nvSpPr>
        <p:spPr>
          <a:xfrm>
            <a:off x="757122" y="335676"/>
            <a:ext cx="10732365" cy="424198"/>
          </a:xfrm>
          <a:prstGeom prst="roundRect">
            <a:avLst/>
          </a:prstGeom>
          <a:solidFill>
            <a:schemeClr val="accent1">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000" b="1" dirty="0">
                <a:solidFill>
                  <a:schemeClr val="tx2">
                    <a:lumMod val="75000"/>
                  </a:schemeClr>
                </a:solidFill>
                <a:latin typeface="Gill Sans MT" panose="020B0502020104020203" pitchFamily="34" charset="0"/>
              </a:rPr>
              <a:t>Worship and Our Values </a:t>
            </a:r>
          </a:p>
        </p:txBody>
      </p:sp>
      <p:sp>
        <p:nvSpPr>
          <p:cNvPr id="14" name="TextBox 13">
            <a:extLst>
              <a:ext uri="{FF2B5EF4-FFF2-40B4-BE49-F238E27FC236}">
                <a16:creationId xmlns:a16="http://schemas.microsoft.com/office/drawing/2014/main" id="{08153041-6AB3-4F07-C36F-BAA8D6DDD593}"/>
              </a:ext>
            </a:extLst>
          </p:cNvPr>
          <p:cNvSpPr txBox="1"/>
          <p:nvPr/>
        </p:nvSpPr>
        <p:spPr>
          <a:xfrm>
            <a:off x="636996" y="763623"/>
            <a:ext cx="10397449" cy="584775"/>
          </a:xfrm>
          <a:prstGeom prst="rect">
            <a:avLst/>
          </a:prstGeom>
          <a:noFill/>
        </p:spPr>
        <p:txBody>
          <a:bodyPr wrap="square" rtlCol="0">
            <a:spAutoFit/>
          </a:bodyPr>
          <a:lstStyle/>
          <a:p>
            <a:r>
              <a:rPr lang="en-GB" sz="1600" b="1" i="1" dirty="0">
                <a:latin typeface="Gill Sans MT" panose="020B0502020104020203" pitchFamily="34" charset="0"/>
              </a:rPr>
              <a:t>Opportunities to explore the Christian faith are built into regular acts of worship and focused around our </a:t>
            </a:r>
            <a:r>
              <a:rPr lang="en-GB" sz="1600" b="1" i="1" dirty="0">
                <a:solidFill>
                  <a:srgbClr val="FF0000"/>
                </a:solidFill>
                <a:latin typeface="Gill Sans MT" panose="020B0502020104020203" pitchFamily="34" charset="0"/>
              </a:rPr>
              <a:t>ABC</a:t>
            </a:r>
            <a:r>
              <a:rPr lang="en-GB" sz="1600" b="1" i="1" dirty="0">
                <a:latin typeface="Gill Sans MT" panose="020B0502020104020203" pitchFamily="34" charset="0"/>
              </a:rPr>
              <a:t> values as these are enacted in Jesus' own life.    </a:t>
            </a:r>
          </a:p>
        </p:txBody>
      </p:sp>
      <p:sp>
        <p:nvSpPr>
          <p:cNvPr id="15" name="Rectangle 14">
            <a:extLst>
              <a:ext uri="{FF2B5EF4-FFF2-40B4-BE49-F238E27FC236}">
                <a16:creationId xmlns:a16="http://schemas.microsoft.com/office/drawing/2014/main" id="{DDD09863-980C-B5AA-7A06-8FA73F4E28C5}"/>
              </a:ext>
            </a:extLst>
          </p:cNvPr>
          <p:cNvSpPr/>
          <p:nvPr/>
        </p:nvSpPr>
        <p:spPr>
          <a:xfrm>
            <a:off x="5559424" y="1488032"/>
            <a:ext cx="1344930" cy="1174115"/>
          </a:xfrm>
          <a:prstGeom prst="rect">
            <a:avLst/>
          </a:prstGeom>
          <a:solidFill>
            <a:schemeClr val="accent1">
              <a:lumMod val="60000"/>
              <a:lumOff val="40000"/>
            </a:schemeClr>
          </a:solidFill>
          <a:ln>
            <a:solidFill>
              <a:schemeClr val="tx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dirty="0"/>
              <a:t>Respect</a:t>
            </a:r>
          </a:p>
        </p:txBody>
      </p:sp>
      <p:sp>
        <p:nvSpPr>
          <p:cNvPr id="16" name="Rectangle 15">
            <a:extLst>
              <a:ext uri="{FF2B5EF4-FFF2-40B4-BE49-F238E27FC236}">
                <a16:creationId xmlns:a16="http://schemas.microsoft.com/office/drawing/2014/main" id="{B94E2152-30EE-EAEC-C455-20F8DA551562}"/>
              </a:ext>
            </a:extLst>
          </p:cNvPr>
          <p:cNvSpPr/>
          <p:nvPr/>
        </p:nvSpPr>
        <p:spPr>
          <a:xfrm>
            <a:off x="5559424" y="2656433"/>
            <a:ext cx="1335641" cy="1021715"/>
          </a:xfrm>
          <a:prstGeom prst="rect">
            <a:avLst/>
          </a:prstGeom>
          <a:solidFill>
            <a:schemeClr val="accent6">
              <a:lumMod val="60000"/>
              <a:lumOff val="40000"/>
            </a:schemeClr>
          </a:solidFill>
          <a:ln w="12700" cap="flat" cmpd="sng" algn="ctr">
            <a:solidFill>
              <a:schemeClr val="bg2">
                <a:lumMod val="90000"/>
              </a:scheme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sz="1600" dirty="0">
              <a:solidFill>
                <a:schemeClr val="bg1"/>
              </a:solidFill>
            </a:endParaRPr>
          </a:p>
          <a:p>
            <a:r>
              <a:rPr lang="en-GB" sz="1600" dirty="0">
                <a:solidFill>
                  <a:schemeClr val="bg1"/>
                </a:solidFill>
              </a:rPr>
              <a:t>Friendship</a:t>
            </a:r>
            <a:r>
              <a:rPr lang="en-GB" sz="1400" dirty="0">
                <a:solidFill>
                  <a:schemeClr val="bg1"/>
                </a:solidFill>
              </a:rPr>
              <a:t> </a:t>
            </a:r>
            <a:r>
              <a:rPr lang="en-GB" sz="1400" dirty="0"/>
              <a:t>	</a:t>
            </a:r>
          </a:p>
        </p:txBody>
      </p:sp>
      <p:sp>
        <p:nvSpPr>
          <p:cNvPr id="21" name="Rectangle 20">
            <a:extLst>
              <a:ext uri="{FF2B5EF4-FFF2-40B4-BE49-F238E27FC236}">
                <a16:creationId xmlns:a16="http://schemas.microsoft.com/office/drawing/2014/main" id="{855175CB-FBCE-60E8-55A0-AE8BD7AEB905}"/>
              </a:ext>
            </a:extLst>
          </p:cNvPr>
          <p:cNvSpPr/>
          <p:nvPr/>
        </p:nvSpPr>
        <p:spPr>
          <a:xfrm>
            <a:off x="5559425" y="3659098"/>
            <a:ext cx="1335642" cy="1155700"/>
          </a:xfrm>
          <a:prstGeom prst="rect">
            <a:avLst/>
          </a:prstGeom>
          <a:solidFill>
            <a:schemeClr val="accent5">
              <a:lumMod val="40000"/>
              <a:lumOff val="60000"/>
            </a:schemeClr>
          </a:solidFill>
          <a:ln w="12700" cap="flat" cmpd="sng" algn="ctr">
            <a:solidFill>
              <a:schemeClr val="tx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r>
              <a:rPr lang="en-GB" sz="1500" dirty="0">
                <a:solidFill>
                  <a:schemeClr val="bg1"/>
                </a:solidFill>
              </a:rPr>
              <a:t>Perseverance</a:t>
            </a:r>
          </a:p>
        </p:txBody>
      </p:sp>
      <p:sp>
        <p:nvSpPr>
          <p:cNvPr id="22" name="Rectangle 21">
            <a:extLst>
              <a:ext uri="{FF2B5EF4-FFF2-40B4-BE49-F238E27FC236}">
                <a16:creationId xmlns:a16="http://schemas.microsoft.com/office/drawing/2014/main" id="{16340F39-6B6C-B2FB-35E3-F1104E62E4BB}"/>
              </a:ext>
            </a:extLst>
          </p:cNvPr>
          <p:cNvSpPr/>
          <p:nvPr/>
        </p:nvSpPr>
        <p:spPr>
          <a:xfrm>
            <a:off x="6895065" y="2648934"/>
            <a:ext cx="1335642" cy="1009016"/>
          </a:xfrm>
          <a:prstGeom prst="rect">
            <a:avLst/>
          </a:prstGeom>
          <a:solidFill>
            <a:srgbClr val="002060"/>
          </a:solidFill>
          <a:ln w="12700" cap="flat" cmpd="sng" algn="ctr">
            <a:solidFill>
              <a:schemeClr val="tx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r>
              <a:rPr lang="en-GB" sz="1600" dirty="0">
                <a:solidFill>
                  <a:schemeClr val="bg1"/>
                </a:solidFill>
              </a:rPr>
              <a:t>Compassion</a:t>
            </a:r>
            <a:r>
              <a:rPr lang="en-GB" sz="1600" dirty="0"/>
              <a:t> </a:t>
            </a:r>
          </a:p>
        </p:txBody>
      </p:sp>
      <p:sp>
        <p:nvSpPr>
          <p:cNvPr id="23" name="Rectangle 22">
            <a:extLst>
              <a:ext uri="{FF2B5EF4-FFF2-40B4-BE49-F238E27FC236}">
                <a16:creationId xmlns:a16="http://schemas.microsoft.com/office/drawing/2014/main" id="{3716F653-F030-5174-25AB-2D6077C0A146}"/>
              </a:ext>
            </a:extLst>
          </p:cNvPr>
          <p:cNvSpPr/>
          <p:nvPr/>
        </p:nvSpPr>
        <p:spPr>
          <a:xfrm>
            <a:off x="4208781" y="2650083"/>
            <a:ext cx="1344930" cy="1009015"/>
          </a:xfrm>
          <a:prstGeom prst="rect">
            <a:avLst/>
          </a:prstGeom>
          <a:solidFill>
            <a:schemeClr val="accent5">
              <a:lumMod val="75000"/>
            </a:schemeClr>
          </a:solidFill>
          <a:ln w="12700" cap="flat" cmpd="sng" algn="ctr">
            <a:solidFill>
              <a:schemeClr val="bg2">
                <a:lumMod val="90000"/>
              </a:scheme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dirty="0">
                <a:solidFill>
                  <a:schemeClr val="bg1"/>
                </a:solidFill>
              </a:rPr>
              <a:t>Service </a:t>
            </a:r>
          </a:p>
        </p:txBody>
      </p:sp>
      <p:sp>
        <p:nvSpPr>
          <p:cNvPr id="24" name="Rectangle 23">
            <a:extLst>
              <a:ext uri="{FF2B5EF4-FFF2-40B4-BE49-F238E27FC236}">
                <a16:creationId xmlns:a16="http://schemas.microsoft.com/office/drawing/2014/main" id="{25BC4D4A-4174-149A-3CBC-5C1337CB51F4}"/>
              </a:ext>
            </a:extLst>
          </p:cNvPr>
          <p:cNvSpPr/>
          <p:nvPr/>
        </p:nvSpPr>
        <p:spPr>
          <a:xfrm>
            <a:off x="5559424" y="4821148"/>
            <a:ext cx="1335642" cy="1162050"/>
          </a:xfrm>
          <a:prstGeom prst="rect">
            <a:avLst/>
          </a:prstGeom>
          <a:solidFill>
            <a:srgbClr val="FFC000"/>
          </a:solidFill>
          <a:ln w="12700" cap="flat" cmpd="sng" algn="ctr">
            <a:solidFill>
              <a:schemeClr val="tx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600" dirty="0">
                <a:solidFill>
                  <a:schemeClr val="bg1"/>
                </a:solidFill>
              </a:rPr>
              <a:t>Wisdom</a:t>
            </a:r>
            <a:r>
              <a:rPr lang="en-GB" dirty="0"/>
              <a:t> </a:t>
            </a:r>
          </a:p>
        </p:txBody>
      </p:sp>
      <p:sp>
        <p:nvSpPr>
          <p:cNvPr id="25" name="Rectangle: Top Corners Snipped 24">
            <a:extLst>
              <a:ext uri="{FF2B5EF4-FFF2-40B4-BE49-F238E27FC236}">
                <a16:creationId xmlns:a16="http://schemas.microsoft.com/office/drawing/2014/main" id="{B9B1CF13-10F5-0BEA-0575-5D826EA4F166}"/>
              </a:ext>
            </a:extLst>
          </p:cNvPr>
          <p:cNvSpPr/>
          <p:nvPr/>
        </p:nvSpPr>
        <p:spPr>
          <a:xfrm>
            <a:off x="4208780" y="5973038"/>
            <a:ext cx="3829050" cy="685800"/>
          </a:xfrm>
          <a:prstGeom prst="snip2SameRect">
            <a:avLst/>
          </a:prstGeom>
          <a:solidFill>
            <a:srgbClr val="FF1515"/>
          </a:solidFill>
          <a:ln>
            <a:prstDash val="solid"/>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dirty="0"/>
              <a:t>Jesus </a:t>
            </a:r>
          </a:p>
        </p:txBody>
      </p:sp>
      <p:sp>
        <p:nvSpPr>
          <p:cNvPr id="33" name="Rectangle 15">
            <a:extLst>
              <a:ext uri="{FF2B5EF4-FFF2-40B4-BE49-F238E27FC236}">
                <a16:creationId xmlns:a16="http://schemas.microsoft.com/office/drawing/2014/main" id="{69F65C4B-2F9D-D6D1-64F4-528BDF000245}"/>
              </a:ext>
            </a:extLst>
          </p:cNvPr>
          <p:cNvSpPr>
            <a:spLocks noChangeArrowheads="1"/>
          </p:cNvSpPr>
          <p:nvPr/>
        </p:nvSpPr>
        <p:spPr bwMode="auto">
          <a:xfrm>
            <a:off x="2289175" y="-257025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
        <p:nvSpPr>
          <p:cNvPr id="34" name="Rectangle 16">
            <a:extLst>
              <a:ext uri="{FF2B5EF4-FFF2-40B4-BE49-F238E27FC236}">
                <a16:creationId xmlns:a16="http://schemas.microsoft.com/office/drawing/2014/main" id="{980C982C-3F9C-FAB5-9238-84B09E841C92}"/>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5" name="Rectangle 18">
            <a:extLst>
              <a:ext uri="{FF2B5EF4-FFF2-40B4-BE49-F238E27FC236}">
                <a16:creationId xmlns:a16="http://schemas.microsoft.com/office/drawing/2014/main" id="{5EEA5ABE-BE66-7EE8-BF99-AC1F8511B0BF}"/>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6" name="Rectangle 19">
            <a:extLst>
              <a:ext uri="{FF2B5EF4-FFF2-40B4-BE49-F238E27FC236}">
                <a16:creationId xmlns:a16="http://schemas.microsoft.com/office/drawing/2014/main" id="{40E2DB89-CBB3-C3B4-9404-D3F40F34F3FF}"/>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7" name="Rectangle 23">
            <a:extLst>
              <a:ext uri="{FF2B5EF4-FFF2-40B4-BE49-F238E27FC236}">
                <a16:creationId xmlns:a16="http://schemas.microsoft.com/office/drawing/2014/main" id="{7129A8E8-E3E2-B46A-2FD2-A444BC8AC61C}"/>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8" name="Rectangle 24">
            <a:extLst>
              <a:ext uri="{FF2B5EF4-FFF2-40B4-BE49-F238E27FC236}">
                <a16:creationId xmlns:a16="http://schemas.microsoft.com/office/drawing/2014/main" id="{B0A9371B-B8CA-E9C9-33BB-B61BB8E1CE40}"/>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9" name="Rectangle 26">
            <a:extLst>
              <a:ext uri="{FF2B5EF4-FFF2-40B4-BE49-F238E27FC236}">
                <a16:creationId xmlns:a16="http://schemas.microsoft.com/office/drawing/2014/main" id="{9F07AB70-F542-B860-48BF-853A224D4D5D}"/>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40" name="Rectangle 27">
            <a:extLst>
              <a:ext uri="{FF2B5EF4-FFF2-40B4-BE49-F238E27FC236}">
                <a16:creationId xmlns:a16="http://schemas.microsoft.com/office/drawing/2014/main" id="{351C895F-4075-A37D-928E-421FD457E58D}"/>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41" name="Rectangle 29">
            <a:extLst>
              <a:ext uri="{FF2B5EF4-FFF2-40B4-BE49-F238E27FC236}">
                <a16:creationId xmlns:a16="http://schemas.microsoft.com/office/drawing/2014/main" id="{D87DAFC5-4BD3-8999-2E6A-927076962117}"/>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42" name="Rectangle 30">
            <a:extLst>
              <a:ext uri="{FF2B5EF4-FFF2-40B4-BE49-F238E27FC236}">
                <a16:creationId xmlns:a16="http://schemas.microsoft.com/office/drawing/2014/main" id="{C9A8C3A5-2B46-DB76-A23B-0002C230D6D3}"/>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43" name="Rectangle 32">
            <a:extLst>
              <a:ext uri="{FF2B5EF4-FFF2-40B4-BE49-F238E27FC236}">
                <a16:creationId xmlns:a16="http://schemas.microsoft.com/office/drawing/2014/main" id="{1CD4D578-0786-09B5-E981-B34D743195DE}"/>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45" name="TextBox 44">
            <a:extLst>
              <a:ext uri="{FF2B5EF4-FFF2-40B4-BE49-F238E27FC236}">
                <a16:creationId xmlns:a16="http://schemas.microsoft.com/office/drawing/2014/main" id="{5E77BA3E-C9DF-28B9-DB37-3F3BD699CB23}"/>
              </a:ext>
            </a:extLst>
          </p:cNvPr>
          <p:cNvSpPr txBox="1"/>
          <p:nvPr/>
        </p:nvSpPr>
        <p:spPr>
          <a:xfrm>
            <a:off x="7962258" y="1485736"/>
            <a:ext cx="3829050" cy="919995"/>
          </a:xfrm>
          <a:prstGeom prst="rect">
            <a:avLst/>
          </a:prstGeom>
          <a:solidFill>
            <a:schemeClr val="bg2">
              <a:lumMod val="90000"/>
            </a:schemeClr>
          </a:solidFill>
          <a:ln>
            <a:solidFill>
              <a:schemeClr val="bg2">
                <a:lumMod val="90000"/>
              </a:schemeClr>
            </a:solidFill>
          </a:ln>
        </p:spPr>
        <p:txBody>
          <a:bodyPr wrap="square">
            <a:spAutoFit/>
          </a:bodyPr>
          <a:lstStyle/>
          <a:p>
            <a:pPr algn="just">
              <a:lnSpc>
                <a:spcPct val="115000"/>
              </a:lnSpc>
              <a:spcAft>
                <a:spcPts val="800"/>
              </a:spcAft>
            </a:pPr>
            <a:r>
              <a:rPr lang="en-US" sz="1600" kern="100" dirty="0">
                <a:effectLst/>
                <a:latin typeface="Gill Sans MT" panose="020B0502020104020203" pitchFamily="34" charset="0"/>
                <a:ea typeface="DengXian" panose="02010600030101010101" pitchFamily="2" charset="-122"/>
                <a:cs typeface="Arial" panose="020B0604020202020204" pitchFamily="34" charset="0"/>
              </a:rPr>
              <a:t>Each value is represented in our school’s life by the Jigsaw Cross which we build at the start of each Collective </a:t>
            </a:r>
            <a:r>
              <a:rPr lang="en-US" sz="1600" kern="100" dirty="0">
                <a:latin typeface="Gill Sans MT" panose="020B0502020104020203" pitchFamily="34" charset="0"/>
                <a:ea typeface="DengXian" panose="02010600030101010101" pitchFamily="2" charset="-122"/>
                <a:cs typeface="Arial" panose="020B0604020202020204" pitchFamily="34" charset="0"/>
              </a:rPr>
              <a:t>W</a:t>
            </a:r>
            <a:r>
              <a:rPr lang="en-US" sz="1600" kern="100" dirty="0">
                <a:effectLst/>
                <a:latin typeface="Gill Sans MT" panose="020B0502020104020203" pitchFamily="34" charset="0"/>
                <a:ea typeface="DengXian" panose="02010600030101010101" pitchFamily="2" charset="-122"/>
                <a:cs typeface="Arial" panose="020B0604020202020204" pitchFamily="34" charset="0"/>
              </a:rPr>
              <a:t>orship.</a:t>
            </a:r>
            <a:endParaRPr lang="en-GB" sz="1600" kern="100" dirty="0">
              <a:effectLst/>
              <a:latin typeface="Gill Sans MT" panose="020B0502020104020203" pitchFamily="34" charset="0"/>
              <a:ea typeface="DengXian" panose="02010600030101010101" pitchFamily="2" charset="-122"/>
              <a:cs typeface="Arial" panose="020B0604020202020204" pitchFamily="34" charset="0"/>
            </a:endParaRPr>
          </a:p>
        </p:txBody>
      </p:sp>
      <p:pic>
        <p:nvPicPr>
          <p:cNvPr id="50" name="Content Placeholder 5" descr="A church with a rainbow and a tree&#10;&#10;Description automatically generated">
            <a:extLst>
              <a:ext uri="{FF2B5EF4-FFF2-40B4-BE49-F238E27FC236}">
                <a16:creationId xmlns:a16="http://schemas.microsoft.com/office/drawing/2014/main" id="{DF2AD749-2385-5E9A-7119-FAA60675D17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8476180" y="4443041"/>
            <a:ext cx="3530885" cy="2391620"/>
          </a:xfrm>
          <a:prstGeom prst="rect">
            <a:avLst/>
          </a:prstGeom>
          <a:noFill/>
        </p:spPr>
      </p:pic>
      <p:sp>
        <p:nvSpPr>
          <p:cNvPr id="5" name="TextBox 4">
            <a:extLst>
              <a:ext uri="{FF2B5EF4-FFF2-40B4-BE49-F238E27FC236}">
                <a16:creationId xmlns:a16="http://schemas.microsoft.com/office/drawing/2014/main" id="{97A6A5C7-45B9-C1F6-C6F7-EBC702FAA9AB}"/>
              </a:ext>
            </a:extLst>
          </p:cNvPr>
          <p:cNvSpPr txBox="1"/>
          <p:nvPr/>
        </p:nvSpPr>
        <p:spPr>
          <a:xfrm>
            <a:off x="263987" y="1437542"/>
            <a:ext cx="3908639" cy="5397119"/>
          </a:xfrm>
          <a:prstGeom prst="rect">
            <a:avLst/>
          </a:prstGeom>
          <a:noFill/>
        </p:spPr>
        <p:txBody>
          <a:bodyPr wrap="square">
            <a:spAutoFit/>
          </a:bodyPr>
          <a:lstStyle/>
          <a:p>
            <a:pPr>
              <a:lnSpc>
                <a:spcPct val="115000"/>
              </a:lnSpc>
              <a:spcAft>
                <a:spcPts val="1000"/>
              </a:spcAft>
            </a:pPr>
            <a:r>
              <a:rPr lang="en-GB" sz="1600" dirty="0">
                <a:effectLst/>
                <a:latin typeface="Gill Sans MT" panose="020B0502020104020203" pitchFamily="34" charset="0"/>
                <a:ea typeface="Calibri" panose="020F0502020204030204" pitchFamily="34" charset="0"/>
                <a:cs typeface="Times New Roman" panose="02020603050405020304" pitchFamily="18" charset="0"/>
              </a:rPr>
              <a:t>Although collective worship is mainly Christian in character and content, the beliefs of all children and their families is taken into consideration, respected and valued. </a:t>
            </a:r>
          </a:p>
          <a:p>
            <a:pPr>
              <a:lnSpc>
                <a:spcPct val="115000"/>
              </a:lnSpc>
              <a:spcAft>
                <a:spcPts val="1000"/>
              </a:spcAft>
            </a:pPr>
            <a:r>
              <a:rPr lang="en-GB" sz="1600" dirty="0">
                <a:latin typeface="Gill Sans MT" panose="020B0502020104020203" pitchFamily="34" charset="0"/>
                <a:ea typeface="Calibri" panose="020F0502020204030204" pitchFamily="34" charset="0"/>
                <a:cs typeface="Times New Roman" panose="02020603050405020304" pitchFamily="18" charset="0"/>
              </a:rPr>
              <a:t>W</a:t>
            </a:r>
            <a:r>
              <a:rPr lang="en-GB" sz="1600" dirty="0">
                <a:effectLst/>
                <a:latin typeface="Gill Sans MT" panose="020B0502020104020203" pitchFamily="34" charset="0"/>
                <a:ea typeface="Calibri" panose="020F0502020204030204" pitchFamily="34" charset="0"/>
                <a:cs typeface="Times New Roman" panose="02020603050405020304" pitchFamily="18" charset="0"/>
              </a:rPr>
              <a:t>e mark celebrations of other faiths, including talking to people from those faiths about how they celebrated.</a:t>
            </a:r>
          </a:p>
          <a:p>
            <a:pPr>
              <a:lnSpc>
                <a:spcPct val="115000"/>
              </a:lnSpc>
              <a:spcAft>
                <a:spcPts val="1000"/>
              </a:spcAft>
            </a:pPr>
            <a:r>
              <a:rPr lang="en-GB" sz="1600" dirty="0">
                <a:effectLst/>
                <a:latin typeface="Gill Sans MT" panose="020B0502020104020203" pitchFamily="34" charset="0"/>
                <a:ea typeface="Calibri" panose="020F0502020204030204" pitchFamily="34" charset="0"/>
                <a:cs typeface="Times New Roman" panose="02020603050405020304" pitchFamily="18" charset="0"/>
              </a:rPr>
              <a:t>Our worship is aimed to be inclusive of children with SEND.</a:t>
            </a:r>
          </a:p>
          <a:p>
            <a:pPr>
              <a:lnSpc>
                <a:spcPct val="115000"/>
              </a:lnSpc>
              <a:spcAft>
                <a:spcPts val="1000"/>
              </a:spcAft>
            </a:pPr>
            <a:r>
              <a:rPr lang="en-GB" sz="1600" dirty="0">
                <a:latin typeface="Gill Sans MT" panose="020B0502020104020203" pitchFamily="34" charset="0"/>
                <a:ea typeface="Calibri" panose="020F0502020204030204" pitchFamily="34" charset="0"/>
                <a:cs typeface="Times New Roman" panose="02020603050405020304" pitchFamily="18" charset="0"/>
              </a:rPr>
              <a:t>We work closely with our </a:t>
            </a:r>
            <a:r>
              <a:rPr lang="en-GB" sz="1600" dirty="0">
                <a:effectLst/>
                <a:latin typeface="Gill Sans MT" panose="020B0502020104020203" pitchFamily="34" charset="0"/>
                <a:ea typeface="Calibri" panose="020F0502020204030204" pitchFamily="34" charset="0"/>
                <a:cs typeface="Times New Roman" panose="02020603050405020304" pitchFamily="18" charset="0"/>
              </a:rPr>
              <a:t>Young Reflection/Worship Leaders and are supported by </a:t>
            </a:r>
          </a:p>
          <a:p>
            <a:pPr marL="342900" lvl="0" indent="-342900">
              <a:lnSpc>
                <a:spcPct val="115000"/>
              </a:lnSpc>
              <a:buFont typeface="Symbol" panose="05050102010706020507" pitchFamily="18" charset="2"/>
              <a:buChar char=""/>
            </a:pPr>
            <a:r>
              <a:rPr lang="en-GB" sz="1600" dirty="0">
                <a:effectLst/>
                <a:latin typeface="Gill Sans MT" panose="020B0502020104020203" pitchFamily="34" charset="0"/>
                <a:ea typeface="Calibri" panose="020F0502020204030204" pitchFamily="34" charset="0"/>
                <a:cs typeface="Times New Roman" panose="02020603050405020304" pitchFamily="18" charset="0"/>
              </a:rPr>
              <a:t>St Mary’s Bleasby </a:t>
            </a:r>
          </a:p>
          <a:p>
            <a:pPr marL="342900" lvl="0" indent="-342900">
              <a:lnSpc>
                <a:spcPct val="115000"/>
              </a:lnSpc>
              <a:buFont typeface="Symbol" panose="05050102010706020507" pitchFamily="18" charset="2"/>
              <a:buChar char=""/>
            </a:pPr>
            <a:r>
              <a:rPr lang="en-GB" sz="1600" dirty="0">
                <a:effectLst/>
                <a:latin typeface="Gill Sans MT" panose="020B0502020104020203" pitchFamily="34" charset="0"/>
                <a:ea typeface="Calibri" panose="020F0502020204030204" pitchFamily="34" charset="0"/>
                <a:cs typeface="Times New Roman" panose="02020603050405020304" pitchFamily="18" charset="0"/>
              </a:rPr>
              <a:t>Riverside Church</a:t>
            </a:r>
          </a:p>
          <a:p>
            <a:pPr marL="342900" lvl="0" indent="-342900">
              <a:lnSpc>
                <a:spcPct val="115000"/>
              </a:lnSpc>
              <a:buFont typeface="Symbol" panose="05050102010706020507" pitchFamily="18" charset="2"/>
              <a:buChar char=""/>
            </a:pPr>
            <a:r>
              <a:rPr lang="en-GB" sz="1600" dirty="0">
                <a:effectLst/>
                <a:latin typeface="Gill Sans MT" panose="020B0502020104020203" pitchFamily="34" charset="0"/>
                <a:ea typeface="Calibri" panose="020F0502020204030204" pitchFamily="34" charset="0"/>
                <a:cs typeface="Times New Roman" panose="02020603050405020304" pitchFamily="18" charset="0"/>
              </a:rPr>
              <a:t>The Potting Shed Church</a:t>
            </a:r>
          </a:p>
          <a:p>
            <a:pPr marL="342900" lvl="0" indent="-342900">
              <a:lnSpc>
                <a:spcPct val="115000"/>
              </a:lnSpc>
              <a:spcAft>
                <a:spcPts val="1000"/>
              </a:spcAft>
              <a:buFont typeface="Symbol" panose="05050102010706020507" pitchFamily="18" charset="2"/>
              <a:buChar char=""/>
            </a:pPr>
            <a:r>
              <a:rPr lang="en-GB" sz="1600" dirty="0">
                <a:effectLst/>
                <a:latin typeface="Gill Sans MT" panose="020B0502020104020203" pitchFamily="34" charset="0"/>
                <a:ea typeface="Calibri" panose="020F0502020204030204" pitchFamily="34" charset="0"/>
                <a:cs typeface="Times New Roman" panose="02020603050405020304" pitchFamily="18" charset="0"/>
              </a:rPr>
              <a:t>Foundation Governors</a:t>
            </a:r>
          </a:p>
        </p:txBody>
      </p:sp>
    </p:spTree>
    <p:extLst>
      <p:ext uri="{BB962C8B-B14F-4D97-AF65-F5344CB8AC3E}">
        <p14:creationId xmlns:p14="http://schemas.microsoft.com/office/powerpoint/2010/main" val="29112815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11CCE941-2019-4B33-D12A-072037F18F98}"/>
              </a:ext>
            </a:extLst>
          </p:cNvPr>
          <p:cNvSpPr/>
          <p:nvPr/>
        </p:nvSpPr>
        <p:spPr>
          <a:xfrm>
            <a:off x="801383" y="209514"/>
            <a:ext cx="10732365" cy="424198"/>
          </a:xfrm>
          <a:prstGeom prst="roundRect">
            <a:avLst/>
          </a:prstGeom>
          <a:solidFill>
            <a:schemeClr val="accent1">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000" b="1" dirty="0">
                <a:solidFill>
                  <a:schemeClr val="tx2">
                    <a:lumMod val="75000"/>
                  </a:schemeClr>
                </a:solidFill>
                <a:latin typeface="Gill Sans MT" panose="020B0502020104020203" pitchFamily="34" charset="0"/>
              </a:rPr>
              <a:t>Worship and our Values  </a:t>
            </a:r>
          </a:p>
        </p:txBody>
      </p:sp>
      <p:sp>
        <p:nvSpPr>
          <p:cNvPr id="33" name="Rectangle 15">
            <a:extLst>
              <a:ext uri="{FF2B5EF4-FFF2-40B4-BE49-F238E27FC236}">
                <a16:creationId xmlns:a16="http://schemas.microsoft.com/office/drawing/2014/main" id="{69F65C4B-2F9D-D6D1-64F4-528BDF000245}"/>
              </a:ext>
            </a:extLst>
          </p:cNvPr>
          <p:cNvSpPr>
            <a:spLocks noChangeArrowheads="1"/>
          </p:cNvSpPr>
          <p:nvPr/>
        </p:nvSpPr>
        <p:spPr bwMode="auto">
          <a:xfrm>
            <a:off x="2289175" y="-257025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
        <p:nvSpPr>
          <p:cNvPr id="34" name="Rectangle 16">
            <a:extLst>
              <a:ext uri="{FF2B5EF4-FFF2-40B4-BE49-F238E27FC236}">
                <a16:creationId xmlns:a16="http://schemas.microsoft.com/office/drawing/2014/main" id="{980C982C-3F9C-FAB5-9238-84B09E841C92}"/>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5" name="Rectangle 18">
            <a:extLst>
              <a:ext uri="{FF2B5EF4-FFF2-40B4-BE49-F238E27FC236}">
                <a16:creationId xmlns:a16="http://schemas.microsoft.com/office/drawing/2014/main" id="{5EEA5ABE-BE66-7EE8-BF99-AC1F8511B0BF}"/>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6" name="Rectangle 19">
            <a:extLst>
              <a:ext uri="{FF2B5EF4-FFF2-40B4-BE49-F238E27FC236}">
                <a16:creationId xmlns:a16="http://schemas.microsoft.com/office/drawing/2014/main" id="{40E2DB89-CBB3-C3B4-9404-D3F40F34F3FF}"/>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7" name="Rectangle 23">
            <a:extLst>
              <a:ext uri="{FF2B5EF4-FFF2-40B4-BE49-F238E27FC236}">
                <a16:creationId xmlns:a16="http://schemas.microsoft.com/office/drawing/2014/main" id="{7129A8E8-E3E2-B46A-2FD2-A444BC8AC61C}"/>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8" name="Rectangle 24">
            <a:extLst>
              <a:ext uri="{FF2B5EF4-FFF2-40B4-BE49-F238E27FC236}">
                <a16:creationId xmlns:a16="http://schemas.microsoft.com/office/drawing/2014/main" id="{B0A9371B-B8CA-E9C9-33BB-B61BB8E1CE40}"/>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9" name="Rectangle 26">
            <a:extLst>
              <a:ext uri="{FF2B5EF4-FFF2-40B4-BE49-F238E27FC236}">
                <a16:creationId xmlns:a16="http://schemas.microsoft.com/office/drawing/2014/main" id="{9F07AB70-F542-B860-48BF-853A224D4D5D}"/>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40" name="Rectangle 27">
            <a:extLst>
              <a:ext uri="{FF2B5EF4-FFF2-40B4-BE49-F238E27FC236}">
                <a16:creationId xmlns:a16="http://schemas.microsoft.com/office/drawing/2014/main" id="{351C895F-4075-A37D-928E-421FD457E58D}"/>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41" name="Rectangle 29">
            <a:extLst>
              <a:ext uri="{FF2B5EF4-FFF2-40B4-BE49-F238E27FC236}">
                <a16:creationId xmlns:a16="http://schemas.microsoft.com/office/drawing/2014/main" id="{D87DAFC5-4BD3-8999-2E6A-927076962117}"/>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42" name="Rectangle 30">
            <a:extLst>
              <a:ext uri="{FF2B5EF4-FFF2-40B4-BE49-F238E27FC236}">
                <a16:creationId xmlns:a16="http://schemas.microsoft.com/office/drawing/2014/main" id="{C9A8C3A5-2B46-DB76-A23B-0002C230D6D3}"/>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43" name="Rectangle 32">
            <a:extLst>
              <a:ext uri="{FF2B5EF4-FFF2-40B4-BE49-F238E27FC236}">
                <a16:creationId xmlns:a16="http://schemas.microsoft.com/office/drawing/2014/main" id="{1CD4D578-0786-09B5-E981-B34D743195DE}"/>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2" name="TextBox 1">
            <a:extLst>
              <a:ext uri="{FF2B5EF4-FFF2-40B4-BE49-F238E27FC236}">
                <a16:creationId xmlns:a16="http://schemas.microsoft.com/office/drawing/2014/main" id="{F4BDC05A-D126-2A06-30A1-FD86AAC0A14B}"/>
              </a:ext>
            </a:extLst>
          </p:cNvPr>
          <p:cNvSpPr txBox="1"/>
          <p:nvPr/>
        </p:nvSpPr>
        <p:spPr>
          <a:xfrm>
            <a:off x="741256" y="753590"/>
            <a:ext cx="10526880" cy="830997"/>
          </a:xfrm>
          <a:prstGeom prst="rect">
            <a:avLst/>
          </a:prstGeom>
          <a:noFill/>
        </p:spPr>
        <p:txBody>
          <a:bodyPr wrap="square" rtlCol="0">
            <a:spAutoFit/>
          </a:bodyPr>
          <a:lstStyle/>
          <a:p>
            <a:r>
              <a:rPr lang="en-GB" sz="1600" dirty="0">
                <a:latin typeface="Gill Sans MT" panose="020B0502020104020203" pitchFamily="34" charset="0"/>
              </a:rPr>
              <a:t>Through our values of </a:t>
            </a:r>
            <a:r>
              <a:rPr lang="en-GB" sz="1600" b="1" i="1" dirty="0">
                <a:solidFill>
                  <a:srgbClr val="FFC000"/>
                </a:solidFill>
                <a:latin typeface="Gill Sans MT" panose="020B0502020104020203" pitchFamily="34" charset="0"/>
              </a:rPr>
              <a:t>wisdom</a:t>
            </a:r>
            <a:r>
              <a:rPr lang="en-GB" sz="1600" i="1" dirty="0">
                <a:solidFill>
                  <a:srgbClr val="FFC000"/>
                </a:solidFill>
                <a:latin typeface="Gill Sans MT" panose="020B0502020104020203" pitchFamily="34" charset="0"/>
              </a:rPr>
              <a:t> </a:t>
            </a:r>
            <a:r>
              <a:rPr lang="en-GB" sz="1600" dirty="0">
                <a:latin typeface="Gill Sans MT" panose="020B0502020104020203" pitchFamily="34" charset="0"/>
              </a:rPr>
              <a:t>and </a:t>
            </a:r>
            <a:r>
              <a:rPr lang="en-US" sz="1600" b="1" i="1" dirty="0">
                <a:solidFill>
                  <a:schemeClr val="accent5">
                    <a:lumMod val="40000"/>
                    <a:lumOff val="60000"/>
                  </a:schemeClr>
                </a:solidFill>
                <a:effectLst/>
                <a:latin typeface="Gill Sans MT" panose="020B0502020104020203" pitchFamily="34" charset="0"/>
                <a:ea typeface="DengXian" panose="02010600030101010101" pitchFamily="2" charset="-122"/>
                <a:cs typeface="Arial" panose="020B0604020202020204" pitchFamily="34" charset="0"/>
              </a:rPr>
              <a:t>perseverance</a:t>
            </a:r>
            <a:r>
              <a:rPr lang="en-US" sz="1600" b="1" dirty="0">
                <a:solidFill>
                  <a:schemeClr val="accent5">
                    <a:lumMod val="40000"/>
                    <a:lumOff val="60000"/>
                  </a:schemeClr>
                </a:solidFill>
                <a:effectLst/>
                <a:latin typeface="Gill Sans MT" panose="020B0502020104020203" pitchFamily="34" charset="0"/>
                <a:ea typeface="DengXian" panose="02010600030101010101" pitchFamily="2" charset="-122"/>
                <a:cs typeface="Arial" panose="020B0604020202020204" pitchFamily="34" charset="0"/>
              </a:rPr>
              <a:t> </a:t>
            </a:r>
            <a:r>
              <a:rPr lang="en-US" sz="1600" dirty="0">
                <a:effectLst/>
                <a:latin typeface="Gill Sans MT" panose="020B0502020104020203" pitchFamily="34" charset="0"/>
                <a:ea typeface="DengXian" panose="02010600030101010101" pitchFamily="2" charset="-122"/>
                <a:cs typeface="Arial" panose="020B0604020202020204" pitchFamily="34" charset="0"/>
              </a:rPr>
              <a:t>we aim to educate and equip our children and staff with the skills, knowledge, and experiences necessary to nurture wisdom and perseverance, and so to be able to deal confidently with challenges in the context of our school community and the community of a wider world</a:t>
            </a:r>
            <a:endParaRPr lang="en-GB" sz="1600" dirty="0">
              <a:latin typeface="Gill Sans MT" panose="020B0502020104020203" pitchFamily="34" charset="0"/>
            </a:endParaRPr>
          </a:p>
        </p:txBody>
      </p:sp>
      <p:sp>
        <p:nvSpPr>
          <p:cNvPr id="8" name="Rectangle: Rounded Corners 7">
            <a:extLst>
              <a:ext uri="{FF2B5EF4-FFF2-40B4-BE49-F238E27FC236}">
                <a16:creationId xmlns:a16="http://schemas.microsoft.com/office/drawing/2014/main" id="{60E446D8-400D-0057-AC4C-8438C1FBF1EF}"/>
              </a:ext>
            </a:extLst>
          </p:cNvPr>
          <p:cNvSpPr/>
          <p:nvPr/>
        </p:nvSpPr>
        <p:spPr>
          <a:xfrm>
            <a:off x="1583946" y="1658053"/>
            <a:ext cx="8129414" cy="735353"/>
          </a:xfrm>
          <a:prstGeom prst="roundRect">
            <a:avLst/>
          </a:prstGeom>
          <a:solidFill>
            <a:schemeClr val="tx2">
              <a:lumMod val="40000"/>
              <a:lumOff val="6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1600" dirty="0">
                <a:effectLst/>
                <a:latin typeface="Gill Sans MT" panose="020B0502020104020203" pitchFamily="34" charset="0"/>
                <a:ea typeface="DengXian" panose="02010600030101010101" pitchFamily="2" charset="-122"/>
                <a:cs typeface="Arial" panose="020B0604020202020204" pitchFamily="34" charset="0"/>
              </a:rPr>
              <a:t>“be transformed by the renewing of your mind. Then you will be able to test and approve what God’s will is—his good, pleasing and perfect will” (Romans 12:2)</a:t>
            </a:r>
            <a:r>
              <a:rPr lang="en-GB" sz="1600" b="1" dirty="0">
                <a:solidFill>
                  <a:schemeClr val="tx2">
                    <a:lumMod val="75000"/>
                  </a:schemeClr>
                </a:solidFill>
                <a:latin typeface="Gill Sans MT" panose="020B0502020104020203" pitchFamily="34" charset="0"/>
              </a:rPr>
              <a:t> </a:t>
            </a:r>
          </a:p>
        </p:txBody>
      </p:sp>
      <p:sp>
        <p:nvSpPr>
          <p:cNvPr id="9" name="TextBox 8">
            <a:extLst>
              <a:ext uri="{FF2B5EF4-FFF2-40B4-BE49-F238E27FC236}">
                <a16:creationId xmlns:a16="http://schemas.microsoft.com/office/drawing/2014/main" id="{C271AD15-85C7-6C8B-AE32-A7D8839C661B}"/>
              </a:ext>
            </a:extLst>
          </p:cNvPr>
          <p:cNvSpPr txBox="1"/>
          <p:nvPr/>
        </p:nvSpPr>
        <p:spPr>
          <a:xfrm>
            <a:off x="801383" y="2526843"/>
            <a:ext cx="10362492" cy="1077218"/>
          </a:xfrm>
          <a:prstGeom prst="rect">
            <a:avLst/>
          </a:prstGeom>
          <a:noFill/>
        </p:spPr>
        <p:txBody>
          <a:bodyPr wrap="square" rtlCol="0">
            <a:spAutoFit/>
          </a:bodyPr>
          <a:lstStyle/>
          <a:p>
            <a:r>
              <a:rPr lang="en-US" sz="1600" dirty="0">
                <a:effectLst/>
                <a:latin typeface="Gill Sans MT" panose="020B0502020104020203" pitchFamily="34" charset="0"/>
                <a:ea typeface="DengXian" panose="02010600030101010101" pitchFamily="2" charset="-122"/>
                <a:cs typeface="Arial" panose="020B0604020202020204" pitchFamily="34" charset="0"/>
              </a:rPr>
              <a:t>Through </a:t>
            </a:r>
            <a:r>
              <a:rPr lang="en-US" sz="1600" b="1" i="1" dirty="0">
                <a:solidFill>
                  <a:schemeClr val="accent6">
                    <a:lumMod val="60000"/>
                    <a:lumOff val="40000"/>
                  </a:schemeClr>
                </a:solidFill>
                <a:effectLst/>
                <a:latin typeface="Gill Sans MT" panose="020B0502020104020203" pitchFamily="34" charset="0"/>
                <a:ea typeface="DengXian" panose="02010600030101010101" pitchFamily="2" charset="-122"/>
                <a:cs typeface="Arial" panose="020B0604020202020204" pitchFamily="34" charset="0"/>
              </a:rPr>
              <a:t>friendship</a:t>
            </a:r>
            <a:r>
              <a:rPr lang="en-US" sz="1600" i="1" dirty="0">
                <a:effectLst/>
                <a:latin typeface="Gill Sans MT" panose="020B0502020104020203" pitchFamily="34" charset="0"/>
                <a:ea typeface="DengXian" panose="02010600030101010101" pitchFamily="2" charset="-122"/>
                <a:cs typeface="Arial" panose="020B0604020202020204" pitchFamily="34" charset="0"/>
              </a:rPr>
              <a:t> </a:t>
            </a:r>
            <a:r>
              <a:rPr lang="en-US" sz="1600" dirty="0">
                <a:effectLst/>
                <a:latin typeface="Gill Sans MT" panose="020B0502020104020203" pitchFamily="34" charset="0"/>
                <a:ea typeface="DengXian" panose="02010600030101010101" pitchFamily="2" charset="-122"/>
                <a:cs typeface="Arial" panose="020B0604020202020204" pitchFamily="34" charset="0"/>
              </a:rPr>
              <a:t>and </a:t>
            </a:r>
            <a:r>
              <a:rPr lang="en-US" sz="1600" b="1" i="1" dirty="0">
                <a:solidFill>
                  <a:schemeClr val="accent1">
                    <a:lumMod val="60000"/>
                    <a:lumOff val="40000"/>
                  </a:schemeClr>
                </a:solidFill>
                <a:effectLst/>
                <a:latin typeface="Gill Sans MT" panose="020B0502020104020203" pitchFamily="34" charset="0"/>
                <a:ea typeface="DengXian" panose="02010600030101010101" pitchFamily="2" charset="-122"/>
                <a:cs typeface="Arial" panose="020B0604020202020204" pitchFamily="34" charset="0"/>
              </a:rPr>
              <a:t>respect</a:t>
            </a:r>
            <a:r>
              <a:rPr lang="en-US" sz="1600" b="1" i="1" dirty="0">
                <a:solidFill>
                  <a:schemeClr val="accent1">
                    <a:lumMod val="60000"/>
                    <a:lumOff val="40000"/>
                  </a:schemeClr>
                </a:solidFill>
                <a:latin typeface="Gill Sans MT" panose="020B0502020104020203" pitchFamily="34" charset="0"/>
                <a:ea typeface="DengXian" panose="02010600030101010101" pitchFamily="2" charset="-122"/>
                <a:cs typeface="Arial" panose="020B0604020202020204" pitchFamily="34" charset="0"/>
              </a:rPr>
              <a:t> </a:t>
            </a:r>
            <a:r>
              <a:rPr lang="en-US" sz="1600" dirty="0">
                <a:effectLst/>
                <a:latin typeface="Gill Sans MT" panose="020B0502020104020203" pitchFamily="34" charset="0"/>
                <a:ea typeface="DengXian" panose="02010600030101010101" pitchFamily="2" charset="-122"/>
                <a:cs typeface="Arial" panose="020B0604020202020204" pitchFamily="34" charset="0"/>
              </a:rPr>
              <a:t>w</a:t>
            </a:r>
            <a:r>
              <a:rPr lang="en-GB" sz="1600" dirty="0">
                <a:effectLst/>
                <a:latin typeface="Gill Sans MT" panose="020B0502020104020203" pitchFamily="34" charset="0"/>
                <a:ea typeface="DengXian" panose="02010600030101010101" pitchFamily="2" charset="-122"/>
                <a:cs typeface="Arial" panose="020B0604020202020204" pitchFamily="34" charset="0"/>
              </a:rPr>
              <a:t>e </a:t>
            </a:r>
            <a:r>
              <a:rPr lang="en-US" sz="1600" dirty="0">
                <a:effectLst/>
                <a:latin typeface="Gill Sans MT" panose="020B0502020104020203" pitchFamily="34" charset="0"/>
                <a:ea typeface="DengXian" panose="02010600030101010101" pitchFamily="2" charset="-122"/>
                <a:cs typeface="Arial" panose="020B0604020202020204" pitchFamily="34" charset="0"/>
              </a:rPr>
              <a:t>encourage and enable our children and staff to be kind and inclusive, and to form positive relationships with one another so as to belong together as one school family</a:t>
            </a:r>
            <a:r>
              <a:rPr lang="en-GB" sz="1600" dirty="0">
                <a:effectLst/>
                <a:latin typeface="Gill Sans MT" panose="020B0502020104020203" pitchFamily="34" charset="0"/>
                <a:ea typeface="DengXian" panose="02010600030101010101" pitchFamily="2" charset="-122"/>
                <a:cs typeface="Arial" panose="020B0604020202020204" pitchFamily="34" charset="0"/>
              </a:rPr>
              <a:t>. </a:t>
            </a:r>
            <a:r>
              <a:rPr lang="en-US" sz="1600" dirty="0">
                <a:effectLst/>
                <a:latin typeface="Gill Sans MT" panose="020B0502020104020203" pitchFamily="34" charset="0"/>
                <a:ea typeface="DengXian" panose="02010600030101010101" pitchFamily="2" charset="-122"/>
                <a:cs typeface="Arial" panose="020B0604020202020204" pitchFamily="34" charset="0"/>
              </a:rPr>
              <a:t>We work towards educating and equipping our children and staff to listen to and understand others, believing it vital in an ever-changing and increasingly diverse world to learn to disagree well</a:t>
            </a:r>
            <a:endParaRPr lang="en-GB" sz="1600" dirty="0">
              <a:latin typeface="Gill Sans MT" panose="020B0502020104020203" pitchFamily="34" charset="0"/>
            </a:endParaRPr>
          </a:p>
        </p:txBody>
      </p:sp>
      <p:sp>
        <p:nvSpPr>
          <p:cNvPr id="12" name="Rectangle: Rounded Corners 11">
            <a:extLst>
              <a:ext uri="{FF2B5EF4-FFF2-40B4-BE49-F238E27FC236}">
                <a16:creationId xmlns:a16="http://schemas.microsoft.com/office/drawing/2014/main" id="{B8948F7E-FACF-1C27-C197-EA06D7874D3E}"/>
              </a:ext>
            </a:extLst>
          </p:cNvPr>
          <p:cNvSpPr/>
          <p:nvPr/>
        </p:nvSpPr>
        <p:spPr>
          <a:xfrm>
            <a:off x="1583946" y="3737498"/>
            <a:ext cx="8129414" cy="735353"/>
          </a:xfrm>
          <a:prstGeom prst="roundRect">
            <a:avLst/>
          </a:prstGeom>
          <a:solidFill>
            <a:schemeClr val="tx2">
              <a:lumMod val="40000"/>
              <a:lumOff val="6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1600" dirty="0">
                <a:effectLst/>
                <a:latin typeface="Gill Sans Nova" panose="020B0602020104020203" pitchFamily="34" charset="0"/>
                <a:ea typeface="DengXian" panose="02010600030101010101" pitchFamily="2" charset="-122"/>
                <a:cs typeface="Arial" panose="020B0604020202020204" pitchFamily="34" charset="0"/>
              </a:rPr>
              <a:t>“Dear friends, since God so loved us, we also ought to love one another. … if we love one another, God lives in us and his love is made complete in us” (1 John 4:11–12).</a:t>
            </a:r>
            <a:endParaRPr lang="en-GB" sz="1600" b="1" dirty="0">
              <a:solidFill>
                <a:schemeClr val="tx2">
                  <a:lumMod val="75000"/>
                </a:schemeClr>
              </a:solidFill>
              <a:latin typeface="Gill Sans Nova" panose="020B0602020104020203" pitchFamily="34" charset="0"/>
            </a:endParaRPr>
          </a:p>
        </p:txBody>
      </p:sp>
      <p:sp>
        <p:nvSpPr>
          <p:cNvPr id="13" name="TextBox 12">
            <a:extLst>
              <a:ext uri="{FF2B5EF4-FFF2-40B4-BE49-F238E27FC236}">
                <a16:creationId xmlns:a16="http://schemas.microsoft.com/office/drawing/2014/main" id="{CC4D2E2F-F344-99A6-718B-64D416B853B6}"/>
              </a:ext>
            </a:extLst>
          </p:cNvPr>
          <p:cNvSpPr txBox="1"/>
          <p:nvPr/>
        </p:nvSpPr>
        <p:spPr>
          <a:xfrm>
            <a:off x="772433" y="4606288"/>
            <a:ext cx="10647133" cy="1077218"/>
          </a:xfrm>
          <a:prstGeom prst="rect">
            <a:avLst/>
          </a:prstGeom>
          <a:noFill/>
        </p:spPr>
        <p:txBody>
          <a:bodyPr wrap="square" rtlCol="0">
            <a:spAutoFit/>
          </a:bodyPr>
          <a:lstStyle/>
          <a:p>
            <a:r>
              <a:rPr lang="en-US" sz="1600" dirty="0">
                <a:latin typeface="Gill Sans MT" panose="020B0502020104020203" pitchFamily="34" charset="0"/>
                <a:ea typeface="DengXian" panose="02010600030101010101" pitchFamily="2" charset="-122"/>
                <a:cs typeface="Arial" panose="020B0604020202020204" pitchFamily="34" charset="0"/>
              </a:rPr>
              <a:t>T</a:t>
            </a:r>
            <a:r>
              <a:rPr lang="en-US" sz="1600" dirty="0">
                <a:effectLst/>
                <a:latin typeface="Gill Sans MT" panose="020B0502020104020203" pitchFamily="34" charset="0"/>
                <a:ea typeface="DengXian" panose="02010600030101010101" pitchFamily="2" charset="-122"/>
                <a:cs typeface="Arial" panose="020B0604020202020204" pitchFamily="34" charset="0"/>
              </a:rPr>
              <a:t>hrough </a:t>
            </a:r>
            <a:r>
              <a:rPr lang="en-US" sz="1600" b="1" i="1" dirty="0">
                <a:solidFill>
                  <a:schemeClr val="accent5">
                    <a:lumMod val="75000"/>
                  </a:schemeClr>
                </a:solidFill>
                <a:effectLst/>
                <a:latin typeface="Gill Sans MT" panose="020B0502020104020203" pitchFamily="34" charset="0"/>
                <a:ea typeface="DengXian" panose="02010600030101010101" pitchFamily="2" charset="-122"/>
                <a:cs typeface="Arial" panose="020B0604020202020204" pitchFamily="34" charset="0"/>
              </a:rPr>
              <a:t>service</a:t>
            </a:r>
            <a:r>
              <a:rPr lang="en-US" sz="1600" dirty="0">
                <a:effectLst/>
                <a:latin typeface="Gill Sans MT" panose="020B0502020104020203" pitchFamily="34" charset="0"/>
                <a:ea typeface="DengXian" panose="02010600030101010101" pitchFamily="2" charset="-122"/>
                <a:cs typeface="Arial" panose="020B0604020202020204" pitchFamily="34" charset="0"/>
              </a:rPr>
              <a:t> and </a:t>
            </a:r>
            <a:r>
              <a:rPr lang="en-US" sz="1600" b="1" i="1" dirty="0">
                <a:solidFill>
                  <a:srgbClr val="002060"/>
                </a:solidFill>
                <a:effectLst/>
                <a:latin typeface="Gill Sans MT" panose="020B0502020104020203" pitchFamily="34" charset="0"/>
                <a:ea typeface="DengXian" panose="02010600030101010101" pitchFamily="2" charset="-122"/>
                <a:cs typeface="Arial" panose="020B0604020202020204" pitchFamily="34" charset="0"/>
              </a:rPr>
              <a:t>compassion</a:t>
            </a:r>
            <a:r>
              <a:rPr lang="en-US" sz="1600" b="1" dirty="0">
                <a:solidFill>
                  <a:srgbClr val="002060"/>
                </a:solidFill>
                <a:latin typeface="Gill Sans MT" panose="020B0502020104020203" pitchFamily="34" charset="0"/>
                <a:ea typeface="DengXian" panose="02010600030101010101" pitchFamily="2" charset="-122"/>
                <a:cs typeface="Arial" panose="020B0604020202020204" pitchFamily="34" charset="0"/>
              </a:rPr>
              <a:t> </a:t>
            </a:r>
            <a:r>
              <a:rPr lang="en-US" sz="1600" dirty="0">
                <a:effectLst/>
                <a:latin typeface="Gill Sans MT" panose="020B0502020104020203" pitchFamily="34" charset="0"/>
                <a:ea typeface="DengXian" panose="02010600030101010101" pitchFamily="2" charset="-122"/>
                <a:cs typeface="Arial" panose="020B0604020202020204" pitchFamily="34" charset="0"/>
              </a:rPr>
              <a:t>we </a:t>
            </a:r>
            <a:r>
              <a:rPr lang="en-GB" sz="1600" dirty="0">
                <a:effectLst/>
                <a:latin typeface="Gill Sans MT" panose="020B0502020104020203" pitchFamily="34" charset="0"/>
                <a:ea typeface="DengXian" panose="02010600030101010101" pitchFamily="2" charset="-122"/>
                <a:cs typeface="Arial" panose="020B0604020202020204" pitchFamily="34" charset="0"/>
              </a:rPr>
              <a:t>encourage </a:t>
            </a:r>
            <a:r>
              <a:rPr lang="en-US" sz="1600" dirty="0">
                <a:effectLst/>
                <a:latin typeface="Gill Sans MT" panose="020B0502020104020203" pitchFamily="34" charset="0"/>
                <a:ea typeface="DengXian" panose="02010600030101010101" pitchFamily="2" charset="-122"/>
                <a:cs typeface="Arial" panose="020B0604020202020204" pitchFamily="34" charset="0"/>
              </a:rPr>
              <a:t>and nurture our children and staff to use their gifts, skills, and talents to care for others both as members of our school community and a wider world community. We seek to educate and equip our children and staff to have empathy and to show compassionate concern towards one another in ever deepening ways, looking always to put others before ourselves</a:t>
            </a:r>
            <a:endParaRPr lang="en-GB" sz="1600" dirty="0">
              <a:latin typeface="Gill Sans MT" panose="020B0502020104020203" pitchFamily="34" charset="0"/>
            </a:endParaRPr>
          </a:p>
        </p:txBody>
      </p:sp>
      <p:sp>
        <p:nvSpPr>
          <p:cNvPr id="14" name="Rectangle: Rounded Corners 13">
            <a:extLst>
              <a:ext uri="{FF2B5EF4-FFF2-40B4-BE49-F238E27FC236}">
                <a16:creationId xmlns:a16="http://schemas.microsoft.com/office/drawing/2014/main" id="{23DE261A-33E3-C8E5-8763-2AE21C14FE7F}"/>
              </a:ext>
            </a:extLst>
          </p:cNvPr>
          <p:cNvSpPr/>
          <p:nvPr/>
        </p:nvSpPr>
        <p:spPr>
          <a:xfrm>
            <a:off x="1583946" y="5736733"/>
            <a:ext cx="8129414" cy="735353"/>
          </a:xfrm>
          <a:prstGeom prst="roundRect">
            <a:avLst/>
          </a:prstGeom>
          <a:solidFill>
            <a:schemeClr val="tx2">
              <a:lumMod val="40000"/>
              <a:lumOff val="6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1600" dirty="0">
                <a:effectLst/>
                <a:latin typeface="Gill Sans MT" panose="020B0502020104020203" pitchFamily="34" charset="0"/>
                <a:ea typeface="DengXian" panose="02010600030101010101" pitchFamily="2" charset="-122"/>
                <a:cs typeface="Arial" panose="020B0604020202020204" pitchFamily="34" charset="0"/>
              </a:rPr>
              <a:t>“In humility value others above yourselves, not looking to your own interests but each of you to the interests of the others” (Philippians 2:3 –4)</a:t>
            </a:r>
            <a:endParaRPr lang="en-GB" sz="1600" b="1" dirty="0">
              <a:solidFill>
                <a:schemeClr val="tx2">
                  <a:lumMod val="75000"/>
                </a:schemeClr>
              </a:solidFill>
              <a:latin typeface="Gill Sans MT" panose="020B0502020104020203" pitchFamily="34" charset="0"/>
            </a:endParaRPr>
          </a:p>
        </p:txBody>
      </p:sp>
    </p:spTree>
    <p:extLst>
      <p:ext uri="{BB962C8B-B14F-4D97-AF65-F5344CB8AC3E}">
        <p14:creationId xmlns:p14="http://schemas.microsoft.com/office/powerpoint/2010/main" val="7674019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11CCE941-2019-4B33-D12A-072037F18F98}"/>
              </a:ext>
            </a:extLst>
          </p:cNvPr>
          <p:cNvSpPr/>
          <p:nvPr/>
        </p:nvSpPr>
        <p:spPr>
          <a:xfrm>
            <a:off x="729817" y="251026"/>
            <a:ext cx="10732365" cy="424198"/>
          </a:xfrm>
          <a:prstGeom prst="roundRect">
            <a:avLst/>
          </a:prstGeom>
          <a:solidFill>
            <a:schemeClr val="accent1">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000" b="1" dirty="0">
                <a:solidFill>
                  <a:schemeClr val="tx2">
                    <a:lumMod val="75000"/>
                  </a:schemeClr>
                </a:solidFill>
                <a:latin typeface="Gill Sans MT" panose="020B0502020104020203" pitchFamily="34" charset="0"/>
              </a:rPr>
              <a:t>How We Worship Through Our Values   </a:t>
            </a:r>
          </a:p>
        </p:txBody>
      </p:sp>
      <p:sp>
        <p:nvSpPr>
          <p:cNvPr id="33" name="Rectangle 15">
            <a:extLst>
              <a:ext uri="{FF2B5EF4-FFF2-40B4-BE49-F238E27FC236}">
                <a16:creationId xmlns:a16="http://schemas.microsoft.com/office/drawing/2014/main" id="{69F65C4B-2F9D-D6D1-64F4-528BDF000245}"/>
              </a:ext>
            </a:extLst>
          </p:cNvPr>
          <p:cNvSpPr>
            <a:spLocks noChangeArrowheads="1"/>
          </p:cNvSpPr>
          <p:nvPr/>
        </p:nvSpPr>
        <p:spPr bwMode="auto">
          <a:xfrm>
            <a:off x="2289175" y="-257025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
        <p:nvSpPr>
          <p:cNvPr id="34" name="Rectangle 16">
            <a:extLst>
              <a:ext uri="{FF2B5EF4-FFF2-40B4-BE49-F238E27FC236}">
                <a16:creationId xmlns:a16="http://schemas.microsoft.com/office/drawing/2014/main" id="{980C982C-3F9C-FAB5-9238-84B09E841C92}"/>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5" name="Rectangle 18">
            <a:extLst>
              <a:ext uri="{FF2B5EF4-FFF2-40B4-BE49-F238E27FC236}">
                <a16:creationId xmlns:a16="http://schemas.microsoft.com/office/drawing/2014/main" id="{5EEA5ABE-BE66-7EE8-BF99-AC1F8511B0BF}"/>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6" name="Rectangle 19">
            <a:extLst>
              <a:ext uri="{FF2B5EF4-FFF2-40B4-BE49-F238E27FC236}">
                <a16:creationId xmlns:a16="http://schemas.microsoft.com/office/drawing/2014/main" id="{40E2DB89-CBB3-C3B4-9404-D3F40F34F3FF}"/>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7" name="Rectangle 23">
            <a:extLst>
              <a:ext uri="{FF2B5EF4-FFF2-40B4-BE49-F238E27FC236}">
                <a16:creationId xmlns:a16="http://schemas.microsoft.com/office/drawing/2014/main" id="{7129A8E8-E3E2-B46A-2FD2-A444BC8AC61C}"/>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8" name="Rectangle 24">
            <a:extLst>
              <a:ext uri="{FF2B5EF4-FFF2-40B4-BE49-F238E27FC236}">
                <a16:creationId xmlns:a16="http://schemas.microsoft.com/office/drawing/2014/main" id="{B0A9371B-B8CA-E9C9-33BB-B61BB8E1CE40}"/>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9" name="Rectangle 26">
            <a:extLst>
              <a:ext uri="{FF2B5EF4-FFF2-40B4-BE49-F238E27FC236}">
                <a16:creationId xmlns:a16="http://schemas.microsoft.com/office/drawing/2014/main" id="{9F07AB70-F542-B860-48BF-853A224D4D5D}"/>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40" name="Rectangle 27">
            <a:extLst>
              <a:ext uri="{FF2B5EF4-FFF2-40B4-BE49-F238E27FC236}">
                <a16:creationId xmlns:a16="http://schemas.microsoft.com/office/drawing/2014/main" id="{351C895F-4075-A37D-928E-421FD457E58D}"/>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41" name="Rectangle 29">
            <a:extLst>
              <a:ext uri="{FF2B5EF4-FFF2-40B4-BE49-F238E27FC236}">
                <a16:creationId xmlns:a16="http://schemas.microsoft.com/office/drawing/2014/main" id="{D87DAFC5-4BD3-8999-2E6A-927076962117}"/>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42" name="Rectangle 30">
            <a:extLst>
              <a:ext uri="{FF2B5EF4-FFF2-40B4-BE49-F238E27FC236}">
                <a16:creationId xmlns:a16="http://schemas.microsoft.com/office/drawing/2014/main" id="{C9A8C3A5-2B46-DB76-A23B-0002C230D6D3}"/>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43" name="Rectangle 32">
            <a:extLst>
              <a:ext uri="{FF2B5EF4-FFF2-40B4-BE49-F238E27FC236}">
                <a16:creationId xmlns:a16="http://schemas.microsoft.com/office/drawing/2014/main" id="{1CD4D578-0786-09B5-E981-B34D743195DE}"/>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50" name="Content Placeholder 5" descr="A church with a rainbow and a tree&#10;&#10;Description automatically generated">
            <a:extLst>
              <a:ext uri="{FF2B5EF4-FFF2-40B4-BE49-F238E27FC236}">
                <a16:creationId xmlns:a16="http://schemas.microsoft.com/office/drawing/2014/main" id="{DF2AD749-2385-5E9A-7119-FAA60675D17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8940427" y="4655570"/>
            <a:ext cx="3251573" cy="2202430"/>
          </a:xfrm>
          <a:prstGeom prst="rect">
            <a:avLst/>
          </a:prstGeom>
          <a:noFill/>
        </p:spPr>
      </p:pic>
      <p:sp>
        <p:nvSpPr>
          <p:cNvPr id="6" name="TextBox 5">
            <a:extLst>
              <a:ext uri="{FF2B5EF4-FFF2-40B4-BE49-F238E27FC236}">
                <a16:creationId xmlns:a16="http://schemas.microsoft.com/office/drawing/2014/main" id="{8C62DFEF-FE62-6BA6-EA75-7392A39BD39B}"/>
              </a:ext>
            </a:extLst>
          </p:cNvPr>
          <p:cNvSpPr txBox="1"/>
          <p:nvPr/>
        </p:nvSpPr>
        <p:spPr>
          <a:xfrm>
            <a:off x="729818" y="967684"/>
            <a:ext cx="10890254" cy="5786199"/>
          </a:xfrm>
          <a:prstGeom prst="rect">
            <a:avLst/>
          </a:prstGeom>
          <a:noFill/>
        </p:spPr>
        <p:txBody>
          <a:bodyPr wrap="square" rtlCol="0">
            <a:spAutoFit/>
          </a:bodyPr>
          <a:lstStyle/>
          <a:p>
            <a:r>
              <a:rPr lang="en-GB" sz="1600" dirty="0">
                <a:latin typeface="Gill Sans MT" panose="020B0502020104020203" pitchFamily="34" charset="0"/>
              </a:rPr>
              <a:t>Through our values we offer the opportunity, without compulsion, to all pupils and adults to grow spiritually through experiences of prayer, stillness, worship and reflection and we demonstrate our lived values in Collective Worship by: </a:t>
            </a:r>
          </a:p>
          <a:p>
            <a:endParaRPr lang="en-GB" sz="1600" dirty="0">
              <a:latin typeface="Gill Sans MT" panose="020B0502020104020203" pitchFamily="34" charset="0"/>
            </a:endParaRPr>
          </a:p>
          <a:p>
            <a:pPr marL="285750" indent="-285750">
              <a:buFont typeface="Arial" panose="020B0604020202020204" pitchFamily="34" charset="0"/>
              <a:buChar char="•"/>
            </a:pPr>
            <a:r>
              <a:rPr lang="en-GB" sz="1600" dirty="0">
                <a:effectLst/>
                <a:latin typeface="Gill Sans MT" panose="020B0502020104020203" pitchFamily="34" charset="0"/>
                <a:ea typeface="Calibri" panose="020F0502020204030204" pitchFamily="34" charset="0"/>
                <a:cs typeface="Times New Roman" panose="02020603050405020304" pitchFamily="18" charset="0"/>
              </a:rPr>
              <a:t>Everyone looking at the person who is leading Collective Worship, sitting still and silently. </a:t>
            </a:r>
            <a:r>
              <a:rPr lang="en-GB" sz="1600" b="1" dirty="0">
                <a:solidFill>
                  <a:schemeClr val="tx2">
                    <a:lumMod val="90000"/>
                    <a:lumOff val="10000"/>
                  </a:schemeClr>
                </a:solidFill>
                <a:effectLst/>
                <a:latin typeface="Gill Sans MT" panose="020B0502020104020203" pitchFamily="34" charset="0"/>
                <a:ea typeface="Calibri" panose="020F0502020204030204" pitchFamily="34" charset="0"/>
                <a:cs typeface="Times New Roman" panose="02020603050405020304" pitchFamily="18" charset="0"/>
              </a:rPr>
              <a:t>(Respect)</a:t>
            </a:r>
          </a:p>
          <a:p>
            <a:pPr marL="285750" indent="-285750">
              <a:buFont typeface="Arial" panose="020B0604020202020204" pitchFamily="34" charset="0"/>
              <a:buChar char="•"/>
            </a:pPr>
            <a:endParaRPr lang="en-GB" sz="1600" dirty="0">
              <a:solidFill>
                <a:schemeClr val="tx2">
                  <a:lumMod val="90000"/>
                  <a:lumOff val="10000"/>
                </a:schemeClr>
              </a:solidFill>
              <a:latin typeface="Gill Sans MT" panose="020B0502020104020203"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600" dirty="0">
                <a:effectLst/>
                <a:latin typeface="Gill Sans MT" panose="020B0502020104020203" pitchFamily="34" charset="0"/>
                <a:ea typeface="Calibri" panose="020F0502020204030204" pitchFamily="34" charset="0"/>
                <a:cs typeface="Times New Roman" panose="02020603050405020304" pitchFamily="18" charset="0"/>
              </a:rPr>
              <a:t>Contribute to discussion, making sure that all children around them are included.  This is su</a:t>
            </a:r>
            <a:r>
              <a:rPr lang="en-GB" sz="1600" dirty="0">
                <a:latin typeface="Gill Sans MT" panose="020B0502020104020203" pitchFamily="34" charset="0"/>
                <a:ea typeface="Calibri" panose="020F0502020204030204" pitchFamily="34" charset="0"/>
                <a:cs typeface="Times New Roman" panose="02020603050405020304" pitchFamily="18" charset="0"/>
              </a:rPr>
              <a:t>pported by our y</a:t>
            </a:r>
            <a:r>
              <a:rPr lang="en-GB" sz="1600" dirty="0">
                <a:effectLst/>
                <a:latin typeface="Gill Sans MT" panose="020B0502020104020203" pitchFamily="34" charset="0"/>
                <a:ea typeface="Calibri" panose="020F0502020204030204" pitchFamily="34" charset="0"/>
                <a:cs typeface="Times New Roman" panose="02020603050405020304" pitchFamily="18" charset="0"/>
              </a:rPr>
              <a:t>oung reflection leaders. </a:t>
            </a:r>
            <a:r>
              <a:rPr lang="en-GB" sz="1600" b="1" dirty="0">
                <a:solidFill>
                  <a:srgbClr val="FFC000"/>
                </a:solidFill>
                <a:effectLst/>
                <a:latin typeface="Gill Sans MT" panose="020B0502020104020203" pitchFamily="34" charset="0"/>
                <a:ea typeface="Calibri" panose="020F0502020204030204" pitchFamily="34" charset="0"/>
                <a:cs typeface="Times New Roman" panose="02020603050405020304" pitchFamily="18" charset="0"/>
              </a:rPr>
              <a:t>(Wisdom)</a:t>
            </a:r>
          </a:p>
          <a:p>
            <a:pPr marL="285750" indent="-285750">
              <a:buFont typeface="Arial" panose="020B0604020202020204" pitchFamily="34" charset="0"/>
              <a:buChar char="•"/>
            </a:pPr>
            <a:endParaRPr lang="en-GB" sz="1600" dirty="0">
              <a:solidFill>
                <a:schemeClr val="tx2">
                  <a:lumMod val="90000"/>
                  <a:lumOff val="10000"/>
                </a:schemeClr>
              </a:solidFill>
              <a:latin typeface="Gill Sans MT" panose="020B0502020104020203"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600" dirty="0">
                <a:effectLst/>
                <a:latin typeface="Gill Sans MT" panose="020B0502020104020203" pitchFamily="34" charset="0"/>
                <a:ea typeface="Calibri" panose="020F0502020204030204" pitchFamily="34" charset="0"/>
                <a:cs typeface="Times New Roman" panose="02020603050405020304" pitchFamily="18" charset="0"/>
              </a:rPr>
              <a:t>Children quickly stop and look at the person leading worship when they hear the signal to come back together. </a:t>
            </a:r>
            <a:r>
              <a:rPr lang="en-GB" sz="1600" b="1" dirty="0">
                <a:solidFill>
                  <a:srgbClr val="002060"/>
                </a:solidFill>
                <a:effectLst/>
                <a:latin typeface="Gill Sans MT" panose="020B0502020104020203" pitchFamily="34" charset="0"/>
                <a:ea typeface="Calibri" panose="020F0502020204030204" pitchFamily="34" charset="0"/>
                <a:cs typeface="Times New Roman" panose="02020603050405020304" pitchFamily="18" charset="0"/>
              </a:rPr>
              <a:t>(Respect)</a:t>
            </a:r>
          </a:p>
          <a:p>
            <a:pPr marL="285750" indent="-285750">
              <a:buFont typeface="Arial" panose="020B0604020202020204" pitchFamily="34" charset="0"/>
              <a:buChar char="•"/>
            </a:pPr>
            <a:endParaRPr lang="en-GB" sz="1600" dirty="0">
              <a:latin typeface="Gill Sans MT" panose="020B0502020104020203"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600" dirty="0">
                <a:latin typeface="Gill Sans MT" panose="020B0502020104020203" pitchFamily="34" charset="0"/>
                <a:ea typeface="Calibri" panose="020F0502020204030204" pitchFamily="34" charset="0"/>
                <a:cs typeface="Times New Roman" panose="02020603050405020304" pitchFamily="18" charset="0"/>
              </a:rPr>
              <a:t>Everyone </a:t>
            </a:r>
            <a:r>
              <a:rPr lang="en-GB" sz="1600" dirty="0">
                <a:effectLst/>
                <a:latin typeface="Gill Sans MT" panose="020B0502020104020203" pitchFamily="34" charset="0"/>
                <a:ea typeface="Calibri" panose="020F0502020204030204" pitchFamily="34" charset="0"/>
                <a:cs typeface="Times New Roman" panose="02020603050405020304" pitchFamily="18" charset="0"/>
              </a:rPr>
              <a:t>joins in with the songs. </a:t>
            </a:r>
            <a:r>
              <a:rPr lang="en-GB" sz="1600" b="1" dirty="0">
                <a:solidFill>
                  <a:schemeClr val="accent6">
                    <a:lumMod val="60000"/>
                    <a:lumOff val="40000"/>
                  </a:schemeClr>
                </a:solidFill>
                <a:effectLst/>
                <a:latin typeface="Gill Sans MT" panose="020B0502020104020203" pitchFamily="34" charset="0"/>
                <a:ea typeface="Calibri" panose="020F0502020204030204" pitchFamily="34" charset="0"/>
                <a:cs typeface="Times New Roman" panose="02020603050405020304" pitchFamily="18" charset="0"/>
              </a:rPr>
              <a:t>(Friendship)</a:t>
            </a:r>
          </a:p>
          <a:p>
            <a:pPr marL="285750" indent="-285750">
              <a:buFont typeface="Arial" panose="020B0604020202020204" pitchFamily="34" charset="0"/>
              <a:buChar char="•"/>
            </a:pPr>
            <a:endParaRPr lang="en-GB" sz="1600" dirty="0">
              <a:latin typeface="Gill Sans MT" panose="020B0502020104020203"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600" dirty="0">
                <a:effectLst/>
                <a:latin typeface="Gill Sans MT" panose="020B0502020104020203" pitchFamily="34" charset="0"/>
                <a:ea typeface="Calibri" panose="020F0502020204030204" pitchFamily="34" charset="0"/>
                <a:cs typeface="Times New Roman" panose="02020603050405020304" pitchFamily="18" charset="0"/>
              </a:rPr>
              <a:t>We  put their hands together and close their eyes for reflection. Those who do not wish to join in with the prayer maintain the reflection calm </a:t>
            </a:r>
            <a:r>
              <a:rPr lang="en-GB" sz="1600" b="1" dirty="0">
                <a:solidFill>
                  <a:srgbClr val="002060"/>
                </a:solidFill>
                <a:effectLst/>
                <a:latin typeface="Gill Sans MT" panose="020B0502020104020203" pitchFamily="34" charset="0"/>
                <a:ea typeface="Calibri" panose="020F0502020204030204" pitchFamily="34" charset="0"/>
                <a:cs typeface="Times New Roman" panose="02020603050405020304" pitchFamily="18" charset="0"/>
              </a:rPr>
              <a:t>(Respect)</a:t>
            </a:r>
          </a:p>
          <a:p>
            <a:pPr marL="285750" indent="-285750">
              <a:buFont typeface="Arial" panose="020B0604020202020204" pitchFamily="34" charset="0"/>
              <a:buChar char="•"/>
            </a:pPr>
            <a:endParaRPr lang="en-GB" sz="1600" dirty="0">
              <a:latin typeface="Gill Sans MT" panose="020B0502020104020203"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600" dirty="0">
                <a:effectLst/>
                <a:latin typeface="Gill Sans MT" panose="020B0502020104020203" pitchFamily="34" charset="0"/>
                <a:ea typeface="Calibri" panose="020F0502020204030204" pitchFamily="34" charset="0"/>
                <a:cs typeface="Times New Roman" panose="02020603050405020304" pitchFamily="18" charset="0"/>
              </a:rPr>
              <a:t>When there is a visitor, the collective worship closes with specific </a:t>
            </a:r>
          </a:p>
          <a:p>
            <a:r>
              <a:rPr lang="en-GB" sz="1600" dirty="0">
                <a:effectLst/>
                <a:latin typeface="Gill Sans MT" panose="020B0502020104020203" pitchFamily="34" charset="0"/>
                <a:ea typeface="Calibri" panose="020F0502020204030204" pitchFamily="34" charset="0"/>
                <a:cs typeface="Times New Roman" panose="02020603050405020304" pitchFamily="18" charset="0"/>
              </a:rPr>
              <a:t>      thanks for the deliverer from the children. </a:t>
            </a:r>
            <a:r>
              <a:rPr lang="en-GB" sz="1600" b="1" dirty="0">
                <a:solidFill>
                  <a:srgbClr val="002060"/>
                </a:solidFill>
                <a:effectLst/>
                <a:latin typeface="Gill Sans MT" panose="020B0502020104020203" pitchFamily="34" charset="0"/>
                <a:ea typeface="Calibri" panose="020F0502020204030204" pitchFamily="34" charset="0"/>
                <a:cs typeface="Times New Roman" panose="02020603050405020304" pitchFamily="18" charset="0"/>
              </a:rPr>
              <a:t>(Respect)</a:t>
            </a:r>
          </a:p>
          <a:p>
            <a:pPr marL="285750" indent="-285750">
              <a:buFont typeface="Arial" panose="020B0604020202020204" pitchFamily="34" charset="0"/>
              <a:buChar char="•"/>
            </a:pPr>
            <a:endParaRPr lang="en-GB" sz="1600" dirty="0">
              <a:latin typeface="Gill Sans MT" panose="020B0502020104020203"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600" dirty="0">
                <a:effectLst/>
                <a:latin typeface="Gill Sans MT" panose="020B0502020104020203" pitchFamily="34" charset="0"/>
                <a:ea typeface="Calibri" panose="020F0502020204030204" pitchFamily="34" charset="0"/>
                <a:cs typeface="Times New Roman" panose="02020603050405020304" pitchFamily="18" charset="0"/>
              </a:rPr>
              <a:t>Children leave the hall or church in an orderly fashion, either in silence or </a:t>
            </a:r>
          </a:p>
          <a:p>
            <a:r>
              <a:rPr lang="en-GB" sz="1600" dirty="0">
                <a:latin typeface="Gill Sans MT" panose="020B0502020104020203" pitchFamily="34" charset="0"/>
                <a:ea typeface="Calibri" panose="020F0502020204030204" pitchFamily="34" charset="0"/>
                <a:cs typeface="Times New Roman" panose="02020603050405020304" pitchFamily="18" charset="0"/>
              </a:rPr>
              <a:t>      </a:t>
            </a:r>
            <a:r>
              <a:rPr lang="en-GB" sz="1600" dirty="0">
                <a:effectLst/>
                <a:latin typeface="Gill Sans MT" panose="020B0502020104020203" pitchFamily="34" charset="0"/>
                <a:ea typeface="Calibri" panose="020F0502020204030204" pitchFamily="34" charset="0"/>
                <a:cs typeface="Times New Roman" panose="02020603050405020304" pitchFamily="18" charset="0"/>
              </a:rPr>
              <a:t>joining in with the song. </a:t>
            </a:r>
            <a:r>
              <a:rPr lang="en-GB" sz="1600" b="1" dirty="0">
                <a:solidFill>
                  <a:srgbClr val="002060"/>
                </a:solidFill>
                <a:effectLst/>
                <a:latin typeface="Gill Sans MT" panose="020B0502020104020203" pitchFamily="34" charset="0"/>
                <a:ea typeface="Calibri" panose="020F0502020204030204" pitchFamily="34" charset="0"/>
                <a:cs typeface="Times New Roman" panose="02020603050405020304" pitchFamily="18" charset="0"/>
              </a:rPr>
              <a:t>(Respect)</a:t>
            </a:r>
          </a:p>
          <a:p>
            <a:pPr marL="285750" indent="-285750">
              <a:buFont typeface="Arial" panose="020B0604020202020204" pitchFamily="34" charset="0"/>
              <a:buChar char="•"/>
            </a:pPr>
            <a:endParaRPr lang="en-GB" sz="1600" dirty="0">
              <a:effectLst/>
              <a:latin typeface="Gill Sans MT" panose="020B0502020104020203"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endParaRPr lang="en-GB" sz="1600" dirty="0">
              <a:effectLst/>
              <a:latin typeface="Gill Sans MT" panose="020B0502020104020203" pitchFamily="34" charset="0"/>
              <a:ea typeface="Calibri" panose="020F0502020204030204" pitchFamily="34" charset="0"/>
              <a:cs typeface="Times New Roman" panose="02020603050405020304" pitchFamily="18" charset="0"/>
            </a:endParaRPr>
          </a:p>
          <a:p>
            <a:endParaRPr lang="en-GB" dirty="0"/>
          </a:p>
        </p:txBody>
      </p:sp>
      <p:sp>
        <p:nvSpPr>
          <p:cNvPr id="9" name="TextBox 8">
            <a:extLst>
              <a:ext uri="{FF2B5EF4-FFF2-40B4-BE49-F238E27FC236}">
                <a16:creationId xmlns:a16="http://schemas.microsoft.com/office/drawing/2014/main" id="{D38044A6-780F-A297-B0DD-DF83356461EF}"/>
              </a:ext>
            </a:extLst>
          </p:cNvPr>
          <p:cNvSpPr txBox="1"/>
          <p:nvPr/>
        </p:nvSpPr>
        <p:spPr>
          <a:xfrm>
            <a:off x="4465674" y="5656521"/>
            <a:ext cx="184731" cy="369332"/>
          </a:xfrm>
          <a:prstGeom prst="rect">
            <a:avLst/>
          </a:prstGeom>
          <a:noFill/>
        </p:spPr>
        <p:txBody>
          <a:bodyPr wrap="none" rtlCol="0">
            <a:spAutoFit/>
          </a:bodyPr>
          <a:lstStyle/>
          <a:p>
            <a:endParaRPr lang="en-GB" dirty="0"/>
          </a:p>
        </p:txBody>
      </p:sp>
      <p:sp>
        <p:nvSpPr>
          <p:cNvPr id="10" name="Rectangle: Rounded Corners 9">
            <a:extLst>
              <a:ext uri="{FF2B5EF4-FFF2-40B4-BE49-F238E27FC236}">
                <a16:creationId xmlns:a16="http://schemas.microsoft.com/office/drawing/2014/main" id="{89178A2F-F497-88D4-0780-5D33D7FFD3FA}"/>
              </a:ext>
            </a:extLst>
          </p:cNvPr>
          <p:cNvSpPr/>
          <p:nvPr/>
        </p:nvSpPr>
        <p:spPr>
          <a:xfrm>
            <a:off x="729817" y="6027752"/>
            <a:ext cx="7892254" cy="581121"/>
          </a:xfrm>
          <a:prstGeom prst="roundRect">
            <a:avLst/>
          </a:prstGeom>
          <a:solidFill>
            <a:schemeClr val="tx2">
              <a:lumMod val="40000"/>
              <a:lumOff val="6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1600" b="0" i="1" dirty="0">
                <a:solidFill>
                  <a:schemeClr val="bg1"/>
                </a:solidFill>
                <a:effectLst/>
                <a:latin typeface="Gill Sans MT"/>
              </a:rPr>
              <a:t>     </a:t>
            </a:r>
          </a:p>
          <a:p>
            <a:pPr algn="ctr"/>
            <a:endParaRPr lang="en-GB" sz="1600" b="0" i="1" dirty="0">
              <a:solidFill>
                <a:schemeClr val="bg1"/>
              </a:solidFill>
              <a:effectLst/>
              <a:latin typeface="Gill Sans MT"/>
            </a:endParaRPr>
          </a:p>
          <a:p>
            <a:pPr algn="ctr"/>
            <a:r>
              <a:rPr lang="en-GB" sz="1600" b="0" i="1" dirty="0">
                <a:solidFill>
                  <a:schemeClr val="bg1"/>
                </a:solidFill>
                <a:effectLst/>
                <a:latin typeface="Gill Sans MT"/>
              </a:rPr>
              <a:t>“Worship is giving God the best that he has given you”</a:t>
            </a:r>
            <a:endParaRPr lang="en-GB" sz="1600" b="0" i="0" dirty="0">
              <a:solidFill>
                <a:schemeClr val="bg1"/>
              </a:solidFill>
              <a:effectLst/>
              <a:latin typeface="Gill Sans MT"/>
            </a:endParaRPr>
          </a:p>
          <a:p>
            <a:pPr algn="ctr"/>
            <a:r>
              <a:rPr lang="en-GB" sz="1600" dirty="0">
                <a:solidFill>
                  <a:schemeClr val="bg1"/>
                </a:solidFill>
                <a:latin typeface="Gill Sans MT"/>
              </a:rPr>
              <a:t>					 Oswald Chambers </a:t>
            </a:r>
            <a:r>
              <a:rPr lang="en-GB" sz="1600" b="0" i="0" dirty="0">
                <a:solidFill>
                  <a:schemeClr val="bg1"/>
                </a:solidFill>
                <a:effectLst/>
                <a:latin typeface="Gill Sans MT"/>
              </a:rPr>
              <a:t>		</a:t>
            </a:r>
            <a:r>
              <a:rPr lang="en-GB" sz="1600" dirty="0">
                <a:solidFill>
                  <a:schemeClr val="bg1"/>
                </a:solidFill>
                <a:latin typeface="Gill Sans MT"/>
              </a:rPr>
              <a:t>                </a:t>
            </a:r>
            <a:r>
              <a:rPr lang="en-GB" sz="1600" b="0" i="0" dirty="0">
                <a:solidFill>
                  <a:schemeClr val="bg1"/>
                </a:solidFill>
                <a:effectLst/>
                <a:latin typeface="Gill Sans MT"/>
              </a:rPr>
              <a:t> 					</a:t>
            </a:r>
            <a:endParaRPr lang="en-GB" sz="1600" dirty="0">
              <a:solidFill>
                <a:schemeClr val="bg1"/>
              </a:solidFill>
              <a:latin typeface="Gill Sans MT"/>
            </a:endParaRPr>
          </a:p>
          <a:p>
            <a:pPr algn="ctr"/>
            <a:r>
              <a:rPr lang="en-GB" sz="1600" b="1" dirty="0">
                <a:solidFill>
                  <a:schemeClr val="tx2">
                    <a:lumMod val="75000"/>
                  </a:schemeClr>
                </a:solidFill>
              </a:rPr>
              <a:t> </a:t>
            </a:r>
          </a:p>
        </p:txBody>
      </p:sp>
    </p:spTree>
    <p:extLst>
      <p:ext uri="{BB962C8B-B14F-4D97-AF65-F5344CB8AC3E}">
        <p14:creationId xmlns:p14="http://schemas.microsoft.com/office/powerpoint/2010/main" val="29558841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11CCE941-2019-4B33-D12A-072037F18F98}"/>
              </a:ext>
            </a:extLst>
          </p:cNvPr>
          <p:cNvSpPr/>
          <p:nvPr/>
        </p:nvSpPr>
        <p:spPr>
          <a:xfrm>
            <a:off x="729815" y="267145"/>
            <a:ext cx="10732365" cy="424198"/>
          </a:xfrm>
          <a:prstGeom prst="roundRect">
            <a:avLst/>
          </a:prstGeom>
          <a:solidFill>
            <a:schemeClr val="accent1">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sz="2000" dirty="0">
              <a:solidFill>
                <a:schemeClr val="tx1"/>
              </a:solidFill>
              <a:effectLst/>
              <a:latin typeface="Gill Sans MT" panose="020B0502020104020203" pitchFamily="34" charset="0"/>
              <a:ea typeface="Aptos" panose="020B0004020202020204" pitchFamily="34" charset="0"/>
              <a:cs typeface="Aptos" panose="020B0004020202020204" pitchFamily="34" charset="0"/>
            </a:endParaRPr>
          </a:p>
          <a:p>
            <a:pPr algn="ctr"/>
            <a:r>
              <a:rPr lang="en-GB" sz="2000" b="1" dirty="0">
                <a:solidFill>
                  <a:schemeClr val="tx1"/>
                </a:solidFill>
                <a:effectLst/>
                <a:latin typeface="Gill Sans MT" panose="020B0502020104020203" pitchFamily="34" charset="0"/>
                <a:ea typeface="Aptos" panose="020B0004020202020204" pitchFamily="34" charset="0"/>
                <a:cs typeface="Aptos" panose="020B0004020202020204" pitchFamily="34" charset="0"/>
              </a:rPr>
              <a:t>Linking Our Vision to Values of British Law</a:t>
            </a:r>
          </a:p>
          <a:p>
            <a:pPr algn="ctr"/>
            <a:r>
              <a:rPr lang="en-GB" sz="2000" dirty="0">
                <a:solidFill>
                  <a:schemeClr val="tx1"/>
                </a:solidFill>
                <a:latin typeface="Gill Sans MT" panose="020B0502020104020203" pitchFamily="34" charset="0"/>
              </a:rPr>
              <a:t>    </a:t>
            </a:r>
          </a:p>
        </p:txBody>
      </p:sp>
      <p:sp>
        <p:nvSpPr>
          <p:cNvPr id="33" name="Rectangle 15">
            <a:extLst>
              <a:ext uri="{FF2B5EF4-FFF2-40B4-BE49-F238E27FC236}">
                <a16:creationId xmlns:a16="http://schemas.microsoft.com/office/drawing/2014/main" id="{69F65C4B-2F9D-D6D1-64F4-528BDF000245}"/>
              </a:ext>
            </a:extLst>
          </p:cNvPr>
          <p:cNvSpPr>
            <a:spLocks noChangeArrowheads="1"/>
          </p:cNvSpPr>
          <p:nvPr/>
        </p:nvSpPr>
        <p:spPr bwMode="auto">
          <a:xfrm>
            <a:off x="2289175" y="-257025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
        <p:nvSpPr>
          <p:cNvPr id="34" name="Rectangle 16">
            <a:extLst>
              <a:ext uri="{FF2B5EF4-FFF2-40B4-BE49-F238E27FC236}">
                <a16:creationId xmlns:a16="http://schemas.microsoft.com/office/drawing/2014/main" id="{980C982C-3F9C-FAB5-9238-84B09E841C92}"/>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5" name="Rectangle 18">
            <a:extLst>
              <a:ext uri="{FF2B5EF4-FFF2-40B4-BE49-F238E27FC236}">
                <a16:creationId xmlns:a16="http://schemas.microsoft.com/office/drawing/2014/main" id="{5EEA5ABE-BE66-7EE8-BF99-AC1F8511B0BF}"/>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6" name="Rectangle 19">
            <a:extLst>
              <a:ext uri="{FF2B5EF4-FFF2-40B4-BE49-F238E27FC236}">
                <a16:creationId xmlns:a16="http://schemas.microsoft.com/office/drawing/2014/main" id="{40E2DB89-CBB3-C3B4-9404-D3F40F34F3FF}"/>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7" name="Rectangle 23">
            <a:extLst>
              <a:ext uri="{FF2B5EF4-FFF2-40B4-BE49-F238E27FC236}">
                <a16:creationId xmlns:a16="http://schemas.microsoft.com/office/drawing/2014/main" id="{7129A8E8-E3E2-B46A-2FD2-A444BC8AC61C}"/>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8" name="Rectangle 24">
            <a:extLst>
              <a:ext uri="{FF2B5EF4-FFF2-40B4-BE49-F238E27FC236}">
                <a16:creationId xmlns:a16="http://schemas.microsoft.com/office/drawing/2014/main" id="{B0A9371B-B8CA-E9C9-33BB-B61BB8E1CE40}"/>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9" name="Rectangle 26">
            <a:extLst>
              <a:ext uri="{FF2B5EF4-FFF2-40B4-BE49-F238E27FC236}">
                <a16:creationId xmlns:a16="http://schemas.microsoft.com/office/drawing/2014/main" id="{9F07AB70-F542-B860-48BF-853A224D4D5D}"/>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40" name="Rectangle 27">
            <a:extLst>
              <a:ext uri="{FF2B5EF4-FFF2-40B4-BE49-F238E27FC236}">
                <a16:creationId xmlns:a16="http://schemas.microsoft.com/office/drawing/2014/main" id="{351C895F-4075-A37D-928E-421FD457E58D}"/>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41" name="Rectangle 29">
            <a:extLst>
              <a:ext uri="{FF2B5EF4-FFF2-40B4-BE49-F238E27FC236}">
                <a16:creationId xmlns:a16="http://schemas.microsoft.com/office/drawing/2014/main" id="{D87DAFC5-4BD3-8999-2E6A-927076962117}"/>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42" name="Rectangle 30">
            <a:extLst>
              <a:ext uri="{FF2B5EF4-FFF2-40B4-BE49-F238E27FC236}">
                <a16:creationId xmlns:a16="http://schemas.microsoft.com/office/drawing/2014/main" id="{C9A8C3A5-2B46-DB76-A23B-0002C230D6D3}"/>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43" name="Rectangle 32">
            <a:extLst>
              <a:ext uri="{FF2B5EF4-FFF2-40B4-BE49-F238E27FC236}">
                <a16:creationId xmlns:a16="http://schemas.microsoft.com/office/drawing/2014/main" id="{1CD4D578-0786-09B5-E981-B34D743195DE}"/>
              </a:ext>
            </a:extLst>
          </p:cNvPr>
          <p:cNvSpPr>
            <a:spLocks noChangeArrowheads="1"/>
          </p:cNvSpPr>
          <p:nvPr/>
        </p:nvSpPr>
        <p:spPr bwMode="auto">
          <a:xfrm>
            <a:off x="2289175" y="-21130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50" name="Content Placeholder 5" descr="A church with a rainbow and a tree&#10;&#10;Description automatically generated">
            <a:extLst>
              <a:ext uri="{FF2B5EF4-FFF2-40B4-BE49-F238E27FC236}">
                <a16:creationId xmlns:a16="http://schemas.microsoft.com/office/drawing/2014/main" id="{DF2AD749-2385-5E9A-7119-FAA60675D17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9039887" y="4578960"/>
            <a:ext cx="3152113" cy="2202430"/>
          </a:xfrm>
          <a:prstGeom prst="rect">
            <a:avLst/>
          </a:prstGeom>
          <a:noFill/>
        </p:spPr>
      </p:pic>
      <p:sp>
        <p:nvSpPr>
          <p:cNvPr id="9" name="TextBox 8">
            <a:extLst>
              <a:ext uri="{FF2B5EF4-FFF2-40B4-BE49-F238E27FC236}">
                <a16:creationId xmlns:a16="http://schemas.microsoft.com/office/drawing/2014/main" id="{D38044A6-780F-A297-B0DD-DF83356461EF}"/>
              </a:ext>
            </a:extLst>
          </p:cNvPr>
          <p:cNvSpPr txBox="1"/>
          <p:nvPr/>
        </p:nvSpPr>
        <p:spPr>
          <a:xfrm>
            <a:off x="4465674" y="5656521"/>
            <a:ext cx="184731" cy="369332"/>
          </a:xfrm>
          <a:prstGeom prst="rect">
            <a:avLst/>
          </a:prstGeom>
          <a:noFill/>
        </p:spPr>
        <p:txBody>
          <a:bodyPr wrap="none" rtlCol="0">
            <a:spAutoFit/>
          </a:bodyPr>
          <a:lstStyle/>
          <a:p>
            <a:endParaRPr lang="en-GB" dirty="0"/>
          </a:p>
        </p:txBody>
      </p:sp>
      <p:sp>
        <p:nvSpPr>
          <p:cNvPr id="10" name="Rectangle: Rounded Corners 9">
            <a:extLst>
              <a:ext uri="{FF2B5EF4-FFF2-40B4-BE49-F238E27FC236}">
                <a16:creationId xmlns:a16="http://schemas.microsoft.com/office/drawing/2014/main" id="{89178A2F-F497-88D4-0780-5D33D7FFD3FA}"/>
              </a:ext>
            </a:extLst>
          </p:cNvPr>
          <p:cNvSpPr/>
          <p:nvPr/>
        </p:nvSpPr>
        <p:spPr>
          <a:xfrm>
            <a:off x="118145" y="6019525"/>
            <a:ext cx="8879788" cy="801442"/>
          </a:xfrm>
          <a:prstGeom prst="roundRect">
            <a:avLst/>
          </a:prstGeom>
          <a:solidFill>
            <a:schemeClr val="tx2">
              <a:lumMod val="40000"/>
              <a:lumOff val="6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sz="1600" kern="100" dirty="0">
              <a:effectLst/>
              <a:latin typeface="Gill Sans MT" panose="020B0502020104020203" pitchFamily="34" charset="0"/>
              <a:ea typeface="Aptos" panose="020B0004020202020204" pitchFamily="34" charset="0"/>
              <a:cs typeface="Times New Roman" panose="02020603050405020304" pitchFamily="18" charset="0"/>
            </a:endParaRPr>
          </a:p>
          <a:p>
            <a:pPr algn="ctr"/>
            <a:r>
              <a:rPr lang="en-GB" sz="1600" kern="100" dirty="0">
                <a:effectLst/>
                <a:latin typeface="Gill Sans MT" panose="020B0502020104020203" pitchFamily="34" charset="0"/>
                <a:ea typeface="Aptos" panose="020B0004020202020204" pitchFamily="34" charset="0"/>
                <a:cs typeface="Times New Roman" panose="02020603050405020304" pitchFamily="18" charset="0"/>
              </a:rPr>
              <a:t>“From an early age we want our children to understand the importance of respect, and as they continue on their educational journey, that they eventua</a:t>
            </a:r>
            <a:r>
              <a:rPr lang="en-GB" sz="1600" kern="100" dirty="0">
                <a:latin typeface="Gill Sans MT" panose="020B0502020104020203" pitchFamily="34" charset="0"/>
                <a:ea typeface="Aptos" panose="020B0004020202020204" pitchFamily="34" charset="0"/>
                <a:cs typeface="Times New Roman" panose="02020603050405020304" pitchFamily="18" charset="0"/>
              </a:rPr>
              <a:t>lly </a:t>
            </a:r>
            <a:r>
              <a:rPr lang="en-GB" sz="1600" kern="100" dirty="0">
                <a:effectLst/>
                <a:latin typeface="Gill Sans MT" panose="020B0502020104020203" pitchFamily="34" charset="0"/>
                <a:ea typeface="Aptos" panose="020B0004020202020204" pitchFamily="34" charset="0"/>
                <a:cs typeface="Times New Roman" panose="02020603050405020304" pitchFamily="18" charset="0"/>
              </a:rPr>
              <a:t>leave school fully prepared for life in modern Britain”.</a:t>
            </a:r>
          </a:p>
          <a:p>
            <a:pPr algn="ctr"/>
            <a:endParaRPr lang="en-GB" sz="1600" b="1" dirty="0">
              <a:solidFill>
                <a:schemeClr val="tx2">
                  <a:lumMod val="75000"/>
                </a:schemeClr>
              </a:solidFill>
            </a:endParaRPr>
          </a:p>
        </p:txBody>
      </p:sp>
      <p:sp>
        <p:nvSpPr>
          <p:cNvPr id="4" name="TextBox 3">
            <a:extLst>
              <a:ext uri="{FF2B5EF4-FFF2-40B4-BE49-F238E27FC236}">
                <a16:creationId xmlns:a16="http://schemas.microsoft.com/office/drawing/2014/main" id="{8AE9A6C1-F909-4633-8D7D-99C8761CCFD2}"/>
              </a:ext>
            </a:extLst>
          </p:cNvPr>
          <p:cNvSpPr txBox="1"/>
          <p:nvPr/>
        </p:nvSpPr>
        <p:spPr>
          <a:xfrm>
            <a:off x="729816" y="691344"/>
            <a:ext cx="10732365" cy="3046988"/>
          </a:xfrm>
          <a:prstGeom prst="rect">
            <a:avLst/>
          </a:prstGeom>
          <a:noFill/>
        </p:spPr>
        <p:txBody>
          <a:bodyPr wrap="square">
            <a:spAutoFit/>
          </a:bodyPr>
          <a:lstStyle/>
          <a:p>
            <a:r>
              <a:rPr lang="en-GB" sz="1600" dirty="0">
                <a:effectLst/>
                <a:latin typeface="Gill Sans MT" panose="020B0502020104020203" pitchFamily="34" charset="0"/>
                <a:ea typeface="Aptos" panose="020B0004020202020204" pitchFamily="34" charset="0"/>
                <a:cs typeface="Aptos" panose="020B0004020202020204" pitchFamily="34" charset="0"/>
              </a:rPr>
              <a:t>As a school we aim to promote certain values related to British law through the curriculum, worship, and pupil leadership</a:t>
            </a:r>
            <a:endParaRPr lang="en-GB" sz="1600" dirty="0">
              <a:latin typeface="Gill Sans MT" panose="020B0502020104020203" pitchFamily="34" charset="0"/>
            </a:endParaRPr>
          </a:p>
          <a:p>
            <a:endParaRPr lang="en-GB" sz="1600" dirty="0">
              <a:latin typeface="Gill Sans MT" panose="020B0502020104020203" pitchFamily="34" charset="0"/>
            </a:endParaRPr>
          </a:p>
          <a:p>
            <a:r>
              <a:rPr lang="en-GB" sz="1600" dirty="0">
                <a:effectLst/>
                <a:latin typeface="Gill Sans MT" panose="020B0502020104020203" pitchFamily="34" charset="0"/>
                <a:ea typeface="Aptos" panose="020B0004020202020204" pitchFamily="34" charset="0"/>
                <a:cs typeface="Times New Roman" panose="02020603050405020304" pitchFamily="18" charset="0"/>
              </a:rPr>
              <a:t>We aim to give all children increasing opportunity to develop, apply and model our ABC values throughout their time at Bleasby School. We aim for Y6 children to able to confidently share their own ideas, agree decisions democratically, take positive action and speak up for what they believe to be right.</a:t>
            </a:r>
          </a:p>
          <a:p>
            <a:endParaRPr lang="en-GB" sz="1600" dirty="0">
              <a:latin typeface="Gill Sans MT" panose="020B0502020104020203" pitchFamily="34" charset="0"/>
            </a:endParaRPr>
          </a:p>
          <a:p>
            <a:r>
              <a:rPr lang="en-GB" sz="1600" dirty="0">
                <a:latin typeface="Gill Sans MT" panose="020B0502020104020203" pitchFamily="34" charset="0"/>
              </a:rPr>
              <a:t>The key values relating to British Law are: Democracy, Rule of Law, Respect, Tolerance and Individual Liberty. </a:t>
            </a:r>
            <a:r>
              <a:rPr lang="en-GB" sz="1600" kern="100" dirty="0">
                <a:effectLst/>
                <a:latin typeface="Gill Sans MT" panose="020B0502020104020203" pitchFamily="34" charset="0"/>
                <a:ea typeface="Aptos" panose="020B0004020202020204" pitchFamily="34" charset="0"/>
                <a:cs typeface="Times New Roman" panose="02020603050405020304" pitchFamily="18" charset="0"/>
              </a:rPr>
              <a:t>Pupils are encouraged to regard people of all faiths, races and cultures with respect and tolerance and understand that while different people may hold different views about what is ‘right’ and ‘wrong’, all people living in England are subject to its law.</a:t>
            </a:r>
          </a:p>
          <a:p>
            <a:endParaRPr lang="en-GB" sz="1600" dirty="0">
              <a:latin typeface="Gill Sans MT" panose="020B0502020104020203" pitchFamily="34" charset="0"/>
            </a:endParaRPr>
          </a:p>
          <a:p>
            <a:endParaRPr lang="en-GB" sz="1600" dirty="0">
              <a:latin typeface="Gill Sans MT" panose="020B0502020104020203" pitchFamily="34" charset="0"/>
            </a:endParaRPr>
          </a:p>
          <a:p>
            <a:endParaRPr lang="en-GB" sz="1600" dirty="0">
              <a:latin typeface="Gill Sans MT" panose="020B0502020104020203" pitchFamily="34" charset="0"/>
            </a:endParaRPr>
          </a:p>
        </p:txBody>
      </p:sp>
      <p:sp>
        <p:nvSpPr>
          <p:cNvPr id="7" name="Oval 6">
            <a:extLst>
              <a:ext uri="{FF2B5EF4-FFF2-40B4-BE49-F238E27FC236}">
                <a16:creationId xmlns:a16="http://schemas.microsoft.com/office/drawing/2014/main" id="{309FA96F-BDB5-CE2B-8B47-366937E27729}"/>
              </a:ext>
            </a:extLst>
          </p:cNvPr>
          <p:cNvSpPr/>
          <p:nvPr/>
        </p:nvSpPr>
        <p:spPr>
          <a:xfrm>
            <a:off x="582788" y="3103556"/>
            <a:ext cx="2502598" cy="1593117"/>
          </a:xfrm>
          <a:prstGeom prst="ellipse">
            <a:avLst/>
          </a:prstGeom>
          <a:solidFill>
            <a:schemeClr val="accent5">
              <a:lumMod val="20000"/>
              <a:lumOff val="80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b="1" i="1" dirty="0">
                <a:solidFill>
                  <a:schemeClr val="tx1"/>
                </a:solidFill>
                <a:latin typeface="Gill Sans MT" panose="020B0502020104020203" pitchFamily="34" charset="0"/>
              </a:rPr>
              <a:t>Democracy </a:t>
            </a:r>
          </a:p>
          <a:p>
            <a:pPr algn="ctr"/>
            <a:r>
              <a:rPr lang="en-GB" sz="1400" dirty="0">
                <a:solidFill>
                  <a:schemeClr val="tx1"/>
                </a:solidFill>
                <a:latin typeface="Gill Sans MT" panose="020B0502020104020203" pitchFamily="34" charset="0"/>
              </a:rPr>
              <a:t>Demonstrated through elected school councillors </a:t>
            </a:r>
          </a:p>
        </p:txBody>
      </p:sp>
      <p:sp>
        <p:nvSpPr>
          <p:cNvPr id="8" name="Oval 7">
            <a:extLst>
              <a:ext uri="{FF2B5EF4-FFF2-40B4-BE49-F238E27FC236}">
                <a16:creationId xmlns:a16="http://schemas.microsoft.com/office/drawing/2014/main" id="{C3689C40-28A4-D643-8D53-E6D2747BBD72}"/>
              </a:ext>
            </a:extLst>
          </p:cNvPr>
          <p:cNvSpPr/>
          <p:nvPr/>
        </p:nvSpPr>
        <p:spPr>
          <a:xfrm>
            <a:off x="3973146" y="3039301"/>
            <a:ext cx="2653138" cy="1593117"/>
          </a:xfrm>
          <a:prstGeom prst="ellipse">
            <a:avLst/>
          </a:prstGeom>
          <a:solidFill>
            <a:schemeClr val="accent5">
              <a:lumMod val="20000"/>
              <a:lumOff val="80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b="1" i="1" dirty="0">
                <a:solidFill>
                  <a:schemeClr val="tx1"/>
                </a:solidFill>
                <a:latin typeface="Gill Sans MT" panose="020B0502020104020203" pitchFamily="34" charset="0"/>
              </a:rPr>
              <a:t>Rule of Law </a:t>
            </a:r>
            <a:r>
              <a:rPr lang="en-GB" sz="1400" i="1" dirty="0">
                <a:solidFill>
                  <a:schemeClr val="tx1"/>
                </a:solidFill>
                <a:latin typeface="Gill Sans MT" panose="020B0502020104020203" pitchFamily="34" charset="0"/>
              </a:rPr>
              <a:t>Demonstrated by h</a:t>
            </a:r>
            <a:r>
              <a:rPr lang="en-GB" sz="1400" dirty="0">
                <a:solidFill>
                  <a:schemeClr val="tx1"/>
                </a:solidFill>
                <a:latin typeface="Gill Sans MT" panose="020B0502020104020203" pitchFamily="34" charset="0"/>
              </a:rPr>
              <a:t>elping to protect everyone though our policies such as safeguarding </a:t>
            </a:r>
          </a:p>
        </p:txBody>
      </p:sp>
      <p:sp>
        <p:nvSpPr>
          <p:cNvPr id="11" name="Oval 10">
            <a:extLst>
              <a:ext uri="{FF2B5EF4-FFF2-40B4-BE49-F238E27FC236}">
                <a16:creationId xmlns:a16="http://schemas.microsoft.com/office/drawing/2014/main" id="{D0D586FA-43A3-A43E-A751-26748D197E50}"/>
              </a:ext>
            </a:extLst>
          </p:cNvPr>
          <p:cNvSpPr/>
          <p:nvPr/>
        </p:nvSpPr>
        <p:spPr>
          <a:xfrm>
            <a:off x="7343321" y="2972537"/>
            <a:ext cx="2465023" cy="1593117"/>
          </a:xfrm>
          <a:prstGeom prst="ellipse">
            <a:avLst/>
          </a:prstGeom>
          <a:solidFill>
            <a:schemeClr val="accent5">
              <a:lumMod val="20000"/>
              <a:lumOff val="80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b="1" i="1" dirty="0">
                <a:solidFill>
                  <a:schemeClr val="tx1"/>
                </a:solidFill>
                <a:latin typeface="Gill Sans MT" panose="020B0502020104020203" pitchFamily="34" charset="0"/>
              </a:rPr>
              <a:t>Respect  </a:t>
            </a:r>
          </a:p>
          <a:p>
            <a:pPr algn="ctr"/>
            <a:r>
              <a:rPr lang="en-GB" sz="1400" dirty="0">
                <a:solidFill>
                  <a:schemeClr val="tx1"/>
                </a:solidFill>
                <a:latin typeface="Gill Sans MT" panose="020B0502020104020203" pitchFamily="34" charset="0"/>
              </a:rPr>
              <a:t>Demonstrated through excellent conduct, and combating discrimination   </a:t>
            </a:r>
          </a:p>
        </p:txBody>
      </p:sp>
      <p:sp>
        <p:nvSpPr>
          <p:cNvPr id="13" name="Oval 12">
            <a:extLst>
              <a:ext uri="{FF2B5EF4-FFF2-40B4-BE49-F238E27FC236}">
                <a16:creationId xmlns:a16="http://schemas.microsoft.com/office/drawing/2014/main" id="{79BA38C9-D359-3E28-02C8-BC55843ECA38}"/>
              </a:ext>
            </a:extLst>
          </p:cNvPr>
          <p:cNvSpPr/>
          <p:nvPr/>
        </p:nvSpPr>
        <p:spPr>
          <a:xfrm>
            <a:off x="2243308" y="4381667"/>
            <a:ext cx="2502598" cy="1593117"/>
          </a:xfrm>
          <a:prstGeom prst="ellipse">
            <a:avLst/>
          </a:prstGeom>
          <a:solidFill>
            <a:schemeClr val="accent5">
              <a:lumMod val="20000"/>
              <a:lumOff val="80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b="1" i="1" dirty="0">
                <a:solidFill>
                  <a:schemeClr val="tx1"/>
                </a:solidFill>
                <a:latin typeface="Gill Sans MT" panose="020B0502020104020203" pitchFamily="34" charset="0"/>
              </a:rPr>
              <a:t>Tolerance  </a:t>
            </a:r>
          </a:p>
          <a:p>
            <a:pPr algn="ctr"/>
            <a:r>
              <a:rPr lang="en-GB" sz="1400" dirty="0">
                <a:solidFill>
                  <a:schemeClr val="tx1"/>
                </a:solidFill>
                <a:latin typeface="Gill Sans MT" panose="020B0502020104020203" pitchFamily="34" charset="0"/>
              </a:rPr>
              <a:t>Demonstrated by celebrating difference and diversity  </a:t>
            </a:r>
          </a:p>
        </p:txBody>
      </p:sp>
      <p:sp>
        <p:nvSpPr>
          <p:cNvPr id="14" name="Oval 13">
            <a:extLst>
              <a:ext uri="{FF2B5EF4-FFF2-40B4-BE49-F238E27FC236}">
                <a16:creationId xmlns:a16="http://schemas.microsoft.com/office/drawing/2014/main" id="{C7CB50A3-A9E5-53F6-044E-369A41701422}"/>
              </a:ext>
            </a:extLst>
          </p:cNvPr>
          <p:cNvSpPr/>
          <p:nvPr/>
        </p:nvSpPr>
        <p:spPr>
          <a:xfrm>
            <a:off x="5657225" y="4403871"/>
            <a:ext cx="2653138" cy="1593117"/>
          </a:xfrm>
          <a:prstGeom prst="ellipse">
            <a:avLst/>
          </a:prstGeom>
          <a:solidFill>
            <a:schemeClr val="accent5">
              <a:lumMod val="20000"/>
              <a:lumOff val="80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b="1" i="1" dirty="0">
                <a:solidFill>
                  <a:schemeClr val="tx1"/>
                </a:solidFill>
                <a:latin typeface="Gill Sans MT" panose="020B0502020104020203" pitchFamily="34" charset="0"/>
              </a:rPr>
              <a:t>Individual Liberty </a:t>
            </a:r>
          </a:p>
          <a:p>
            <a:pPr algn="ctr"/>
            <a:r>
              <a:rPr lang="en-GB" sz="1400" dirty="0">
                <a:solidFill>
                  <a:schemeClr val="tx1"/>
                </a:solidFill>
                <a:latin typeface="Gill Sans MT" panose="020B0502020104020203" pitchFamily="34" charset="0"/>
              </a:rPr>
              <a:t>Demonstrated through personal responsibility and choice - including  extra- curricular activities  </a:t>
            </a:r>
          </a:p>
        </p:txBody>
      </p:sp>
    </p:spTree>
    <p:extLst>
      <p:ext uri="{BB962C8B-B14F-4D97-AF65-F5344CB8AC3E}">
        <p14:creationId xmlns:p14="http://schemas.microsoft.com/office/powerpoint/2010/main" val="1022421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2935</TotalTime>
  <Words>1792</Words>
  <Application>Microsoft Office PowerPoint</Application>
  <PresentationFormat>Widescreen</PresentationFormat>
  <Paragraphs>153</Paragraphs>
  <Slides>8</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8</vt:i4>
      </vt:variant>
    </vt:vector>
  </HeadingPairs>
  <TitlesOfParts>
    <vt:vector size="16" baseType="lpstr">
      <vt:lpstr>Aptos</vt:lpstr>
      <vt:lpstr>Aptos Display</vt:lpstr>
      <vt:lpstr>Arial</vt:lpstr>
      <vt:lpstr>Comic Sans MS</vt:lpstr>
      <vt:lpstr>Gill Sans MT</vt:lpstr>
      <vt:lpstr>Gill Sans Nova</vt:lpstr>
      <vt:lpstr>Symbol</vt:lpstr>
      <vt:lpstr>Office Theme</vt:lpstr>
      <vt:lpstr>Bleasby Church of England Primary School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Adele Poulson || Governor</dc:creator>
  <cp:lastModifiedBy>Adele Poulson || Governor</cp:lastModifiedBy>
  <cp:revision>28</cp:revision>
  <dcterms:created xsi:type="dcterms:W3CDTF">2024-10-04T16:26:16Z</dcterms:created>
  <dcterms:modified xsi:type="dcterms:W3CDTF">2024-11-18T16:10:08Z</dcterms:modified>
</cp:coreProperties>
</file>