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67" r:id="rId5"/>
    <p:sldId id="268" r:id="rId6"/>
    <p:sldId id="259" r:id="rId7"/>
    <p:sldId id="261" r:id="rId8"/>
    <p:sldId id="262" r:id="rId9"/>
    <p:sldId id="269" r:id="rId10"/>
    <p:sldId id="271" r:id="rId11"/>
    <p:sldId id="270" r:id="rId12"/>
    <p:sldId id="273" r:id="rId13"/>
    <p:sldId id="265" r:id="rId14"/>
    <p:sldId id="26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85" autoAdjust="0"/>
    <p:restoredTop sz="94660"/>
  </p:normalViewPr>
  <p:slideViewPr>
    <p:cSldViewPr snapToGrid="0">
      <p:cViewPr varScale="1">
        <p:scale>
          <a:sx n="84" d="100"/>
          <a:sy n="84" d="100"/>
        </p:scale>
        <p:origin x="5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704563-2F5C-4166-AF7C-DC8A5E8FD562}" type="doc">
      <dgm:prSet loTypeId="urn:microsoft.com/office/officeart/2005/8/layout/radial3" loCatId="relationship" qsTypeId="urn:microsoft.com/office/officeart/2005/8/quickstyle/simple2" qsCatId="simple" csTypeId="urn:microsoft.com/office/officeart/2005/8/colors/accent1_2" csCatId="accent1" phldr="1"/>
      <dgm:spPr/>
      <dgm:t>
        <a:bodyPr/>
        <a:lstStyle/>
        <a:p>
          <a:endParaRPr lang="en-GB"/>
        </a:p>
      </dgm:t>
    </dgm:pt>
    <dgm:pt modelId="{2A2C5B98-AFCA-40A8-A715-A08A544CD336}">
      <dgm:prSet phldrT="[Text]"/>
      <dgm:spPr/>
      <dgm:t>
        <a:bodyPr/>
        <a:lstStyle/>
        <a:p>
          <a:r>
            <a:rPr lang="en-GB" dirty="0"/>
            <a:t>Bleasby School </a:t>
          </a:r>
        </a:p>
      </dgm:t>
    </dgm:pt>
    <dgm:pt modelId="{875D673B-07B1-498E-BFBA-736AB24E923B}" type="parTrans" cxnId="{D6C34939-C8B5-4723-953D-6F2DE165479F}">
      <dgm:prSet/>
      <dgm:spPr/>
      <dgm:t>
        <a:bodyPr/>
        <a:lstStyle/>
        <a:p>
          <a:endParaRPr lang="en-GB"/>
        </a:p>
      </dgm:t>
    </dgm:pt>
    <dgm:pt modelId="{9FF5E2BA-E364-4FA3-B8BF-7998B5AD4147}" type="sibTrans" cxnId="{D6C34939-C8B5-4723-953D-6F2DE165479F}">
      <dgm:prSet/>
      <dgm:spPr/>
      <dgm:t>
        <a:bodyPr/>
        <a:lstStyle/>
        <a:p>
          <a:endParaRPr lang="en-GB"/>
        </a:p>
      </dgm:t>
    </dgm:pt>
    <dgm:pt modelId="{46EACFA6-9DFB-413C-B6B4-FCC3F8E4FA5C}">
      <dgm:prSet phldrT="[Text]"/>
      <dgm:spPr/>
      <dgm:t>
        <a:bodyPr/>
        <a:lstStyle/>
        <a:p>
          <a:r>
            <a:rPr lang="en-GB" dirty="0"/>
            <a:t>Parents</a:t>
          </a:r>
        </a:p>
      </dgm:t>
    </dgm:pt>
    <dgm:pt modelId="{2E5E35D8-4140-4803-807A-25B86D469E37}" type="parTrans" cxnId="{235BA6AB-0BBD-4FB2-B1DC-592611A6C038}">
      <dgm:prSet/>
      <dgm:spPr/>
      <dgm:t>
        <a:bodyPr/>
        <a:lstStyle/>
        <a:p>
          <a:endParaRPr lang="en-GB"/>
        </a:p>
      </dgm:t>
    </dgm:pt>
    <dgm:pt modelId="{8EAD4B42-7019-46AD-8A95-3B074DDEC6C0}" type="sibTrans" cxnId="{235BA6AB-0BBD-4FB2-B1DC-592611A6C038}">
      <dgm:prSet/>
      <dgm:spPr/>
      <dgm:t>
        <a:bodyPr/>
        <a:lstStyle/>
        <a:p>
          <a:endParaRPr lang="en-GB"/>
        </a:p>
      </dgm:t>
    </dgm:pt>
    <dgm:pt modelId="{4FFC8143-9587-4121-BAF2-000F3185CB04}">
      <dgm:prSet phldrT="[Text]"/>
      <dgm:spPr/>
      <dgm:t>
        <a:bodyPr/>
        <a:lstStyle/>
        <a:p>
          <a:r>
            <a:rPr lang="en-GB" dirty="0"/>
            <a:t>Teachers</a:t>
          </a:r>
        </a:p>
      </dgm:t>
    </dgm:pt>
    <dgm:pt modelId="{5E2D3021-D9E7-44E5-9BFD-28FC45401FD9}" type="parTrans" cxnId="{88E36268-1894-47AA-963D-007E80D233E8}">
      <dgm:prSet/>
      <dgm:spPr/>
      <dgm:t>
        <a:bodyPr/>
        <a:lstStyle/>
        <a:p>
          <a:endParaRPr lang="en-GB"/>
        </a:p>
      </dgm:t>
    </dgm:pt>
    <dgm:pt modelId="{AB980C6D-2EDE-4D28-B8EB-18D3B6D68441}" type="sibTrans" cxnId="{88E36268-1894-47AA-963D-007E80D233E8}">
      <dgm:prSet/>
      <dgm:spPr/>
      <dgm:t>
        <a:bodyPr/>
        <a:lstStyle/>
        <a:p>
          <a:endParaRPr lang="en-GB"/>
        </a:p>
      </dgm:t>
    </dgm:pt>
    <dgm:pt modelId="{B29AEF59-83C9-4109-AA1C-51015E2750F0}">
      <dgm:prSet phldrT="[Text]"/>
      <dgm:spPr/>
      <dgm:t>
        <a:bodyPr/>
        <a:lstStyle/>
        <a:p>
          <a:r>
            <a:rPr lang="en-GB" dirty="0"/>
            <a:t>BSFA – Committee</a:t>
          </a:r>
        </a:p>
      </dgm:t>
    </dgm:pt>
    <dgm:pt modelId="{63F68130-F459-43FF-962E-45FB0F0ED77D}" type="parTrans" cxnId="{D634355F-0C87-483E-8966-E359EAA00F1E}">
      <dgm:prSet/>
      <dgm:spPr/>
      <dgm:t>
        <a:bodyPr/>
        <a:lstStyle/>
        <a:p>
          <a:endParaRPr lang="en-GB"/>
        </a:p>
      </dgm:t>
    </dgm:pt>
    <dgm:pt modelId="{F8E698E5-CD77-4ECD-9698-E3E1891A259E}" type="sibTrans" cxnId="{D634355F-0C87-483E-8966-E359EAA00F1E}">
      <dgm:prSet/>
      <dgm:spPr/>
      <dgm:t>
        <a:bodyPr/>
        <a:lstStyle/>
        <a:p>
          <a:endParaRPr lang="en-GB"/>
        </a:p>
      </dgm:t>
    </dgm:pt>
    <dgm:pt modelId="{B2A69EC7-B6E9-45C5-8340-6861CEBF3DFC}">
      <dgm:prSet phldrT="[Text]"/>
      <dgm:spPr/>
      <dgm:t>
        <a:bodyPr/>
        <a:lstStyle/>
        <a:p>
          <a:r>
            <a:rPr lang="en-GB" dirty="0"/>
            <a:t>School Governors</a:t>
          </a:r>
        </a:p>
      </dgm:t>
    </dgm:pt>
    <dgm:pt modelId="{2346D29D-C2D6-4813-9C4C-400A330601B0}" type="parTrans" cxnId="{A0B5BD85-20ED-4208-89B9-BE75FB531B58}">
      <dgm:prSet/>
      <dgm:spPr/>
      <dgm:t>
        <a:bodyPr/>
        <a:lstStyle/>
        <a:p>
          <a:endParaRPr lang="en-GB"/>
        </a:p>
      </dgm:t>
    </dgm:pt>
    <dgm:pt modelId="{0D30E172-7B04-4ECC-803D-DA31FA8295E1}" type="sibTrans" cxnId="{A0B5BD85-20ED-4208-89B9-BE75FB531B58}">
      <dgm:prSet/>
      <dgm:spPr/>
      <dgm:t>
        <a:bodyPr/>
        <a:lstStyle/>
        <a:p>
          <a:endParaRPr lang="en-GB"/>
        </a:p>
      </dgm:t>
    </dgm:pt>
    <dgm:pt modelId="{5D648D1C-F98F-41F7-819E-FA6701432B3E}">
      <dgm:prSet phldrT="[Text]"/>
      <dgm:spPr/>
      <dgm:t>
        <a:bodyPr/>
        <a:lstStyle/>
        <a:p>
          <a:r>
            <a:rPr lang="en-GB" dirty="0"/>
            <a:t>Students</a:t>
          </a:r>
        </a:p>
      </dgm:t>
    </dgm:pt>
    <dgm:pt modelId="{40B2075D-ABAD-4D9F-A337-C918D2E63F77}" type="parTrans" cxnId="{A7F8982C-D58A-41DF-8E71-61D15AEEEB96}">
      <dgm:prSet/>
      <dgm:spPr/>
      <dgm:t>
        <a:bodyPr/>
        <a:lstStyle/>
        <a:p>
          <a:endParaRPr lang="en-GB"/>
        </a:p>
      </dgm:t>
    </dgm:pt>
    <dgm:pt modelId="{3BA4D335-60EC-4893-B8B2-3AF65ABA5F1A}" type="sibTrans" cxnId="{A7F8982C-D58A-41DF-8E71-61D15AEEEB96}">
      <dgm:prSet/>
      <dgm:spPr/>
      <dgm:t>
        <a:bodyPr/>
        <a:lstStyle/>
        <a:p>
          <a:endParaRPr lang="en-GB"/>
        </a:p>
      </dgm:t>
    </dgm:pt>
    <dgm:pt modelId="{136C7074-13C0-48F9-8F21-B8E2DFD1A3D1}">
      <dgm:prSet phldrT="[Text]"/>
      <dgm:spPr/>
      <dgm:t>
        <a:bodyPr/>
        <a:lstStyle/>
        <a:p>
          <a:r>
            <a:rPr lang="en-GB" dirty="0"/>
            <a:t>Volunteers</a:t>
          </a:r>
        </a:p>
      </dgm:t>
    </dgm:pt>
    <dgm:pt modelId="{15494079-C3BF-4B77-9FC4-7A451D645520}" type="parTrans" cxnId="{ADEDDB31-09D7-4946-A890-AC4A1ACE7F72}">
      <dgm:prSet/>
      <dgm:spPr/>
      <dgm:t>
        <a:bodyPr/>
        <a:lstStyle/>
        <a:p>
          <a:endParaRPr lang="en-GB"/>
        </a:p>
      </dgm:t>
    </dgm:pt>
    <dgm:pt modelId="{751A3CC6-6B87-4EF9-8313-ABCF679F6AC2}" type="sibTrans" cxnId="{ADEDDB31-09D7-4946-A890-AC4A1ACE7F72}">
      <dgm:prSet/>
      <dgm:spPr/>
      <dgm:t>
        <a:bodyPr/>
        <a:lstStyle/>
        <a:p>
          <a:endParaRPr lang="en-GB"/>
        </a:p>
      </dgm:t>
    </dgm:pt>
    <dgm:pt modelId="{2E7513C9-A90B-4890-A629-403148FA5474}" type="pres">
      <dgm:prSet presAssocID="{99704563-2F5C-4166-AF7C-DC8A5E8FD562}" presName="composite" presStyleCnt="0">
        <dgm:presLayoutVars>
          <dgm:chMax val="1"/>
          <dgm:dir/>
          <dgm:resizeHandles val="exact"/>
        </dgm:presLayoutVars>
      </dgm:prSet>
      <dgm:spPr/>
    </dgm:pt>
    <dgm:pt modelId="{81F80D06-32E3-4645-83A6-822D9467C028}" type="pres">
      <dgm:prSet presAssocID="{99704563-2F5C-4166-AF7C-DC8A5E8FD562}" presName="radial" presStyleCnt="0">
        <dgm:presLayoutVars>
          <dgm:animLvl val="ctr"/>
        </dgm:presLayoutVars>
      </dgm:prSet>
      <dgm:spPr/>
    </dgm:pt>
    <dgm:pt modelId="{AFFEAD17-F38F-42CC-9D52-7D97DCE22B2F}" type="pres">
      <dgm:prSet presAssocID="{2A2C5B98-AFCA-40A8-A715-A08A544CD336}" presName="centerShape" presStyleLbl="vennNode1" presStyleIdx="0" presStyleCnt="7"/>
      <dgm:spPr/>
    </dgm:pt>
    <dgm:pt modelId="{C8893B2E-9191-4FA8-A5D4-B8BF4B2E61B6}" type="pres">
      <dgm:prSet presAssocID="{46EACFA6-9DFB-413C-B6B4-FCC3F8E4FA5C}" presName="node" presStyleLbl="vennNode1" presStyleIdx="1" presStyleCnt="7">
        <dgm:presLayoutVars>
          <dgm:bulletEnabled val="1"/>
        </dgm:presLayoutVars>
      </dgm:prSet>
      <dgm:spPr/>
    </dgm:pt>
    <dgm:pt modelId="{70495742-0B15-4376-8549-DD8F3D8B3136}" type="pres">
      <dgm:prSet presAssocID="{4FFC8143-9587-4121-BAF2-000F3185CB04}" presName="node" presStyleLbl="vennNode1" presStyleIdx="2" presStyleCnt="7">
        <dgm:presLayoutVars>
          <dgm:bulletEnabled val="1"/>
        </dgm:presLayoutVars>
      </dgm:prSet>
      <dgm:spPr/>
    </dgm:pt>
    <dgm:pt modelId="{9FC0F0E2-0BEF-4516-B284-57636F054A7E}" type="pres">
      <dgm:prSet presAssocID="{B29AEF59-83C9-4109-AA1C-51015E2750F0}" presName="node" presStyleLbl="vennNode1" presStyleIdx="3" presStyleCnt="7">
        <dgm:presLayoutVars>
          <dgm:bulletEnabled val="1"/>
        </dgm:presLayoutVars>
      </dgm:prSet>
      <dgm:spPr/>
    </dgm:pt>
    <dgm:pt modelId="{F956C17A-08B8-4590-8115-480D99BFCA77}" type="pres">
      <dgm:prSet presAssocID="{B2A69EC7-B6E9-45C5-8340-6861CEBF3DFC}" presName="node" presStyleLbl="vennNode1" presStyleIdx="4" presStyleCnt="7">
        <dgm:presLayoutVars>
          <dgm:bulletEnabled val="1"/>
        </dgm:presLayoutVars>
      </dgm:prSet>
      <dgm:spPr/>
    </dgm:pt>
    <dgm:pt modelId="{506F41BD-47AC-42FB-AD24-DF808EF311BF}" type="pres">
      <dgm:prSet presAssocID="{5D648D1C-F98F-41F7-819E-FA6701432B3E}" presName="node" presStyleLbl="vennNode1" presStyleIdx="5" presStyleCnt="7">
        <dgm:presLayoutVars>
          <dgm:bulletEnabled val="1"/>
        </dgm:presLayoutVars>
      </dgm:prSet>
      <dgm:spPr/>
    </dgm:pt>
    <dgm:pt modelId="{AAE5D6D4-823E-4E7E-B726-688AB87AF40C}" type="pres">
      <dgm:prSet presAssocID="{136C7074-13C0-48F9-8F21-B8E2DFD1A3D1}" presName="node" presStyleLbl="vennNode1" presStyleIdx="6" presStyleCnt="7">
        <dgm:presLayoutVars>
          <dgm:bulletEnabled val="1"/>
        </dgm:presLayoutVars>
      </dgm:prSet>
      <dgm:spPr/>
    </dgm:pt>
  </dgm:ptLst>
  <dgm:cxnLst>
    <dgm:cxn modelId="{B1EB5200-FFDB-4CD8-BAE1-0E2ABDF88A90}" type="presOf" srcId="{46EACFA6-9DFB-413C-B6B4-FCC3F8E4FA5C}" destId="{C8893B2E-9191-4FA8-A5D4-B8BF4B2E61B6}" srcOrd="0" destOrd="0" presId="urn:microsoft.com/office/officeart/2005/8/layout/radial3"/>
    <dgm:cxn modelId="{CE57FF0A-9EBB-4D71-8EE2-8CFD67F07B30}" type="presOf" srcId="{B29AEF59-83C9-4109-AA1C-51015E2750F0}" destId="{9FC0F0E2-0BEF-4516-B284-57636F054A7E}" srcOrd="0" destOrd="0" presId="urn:microsoft.com/office/officeart/2005/8/layout/radial3"/>
    <dgm:cxn modelId="{1C64150D-A528-4DAC-9DAE-3AC6A0F91951}" type="presOf" srcId="{136C7074-13C0-48F9-8F21-B8E2DFD1A3D1}" destId="{AAE5D6D4-823E-4E7E-B726-688AB87AF40C}" srcOrd="0" destOrd="0" presId="urn:microsoft.com/office/officeart/2005/8/layout/radial3"/>
    <dgm:cxn modelId="{1A16C927-2B89-47D6-87FB-A0697FB947B3}" type="presOf" srcId="{99704563-2F5C-4166-AF7C-DC8A5E8FD562}" destId="{2E7513C9-A90B-4890-A629-403148FA5474}" srcOrd="0" destOrd="0" presId="urn:microsoft.com/office/officeart/2005/8/layout/radial3"/>
    <dgm:cxn modelId="{A7F8982C-D58A-41DF-8E71-61D15AEEEB96}" srcId="{2A2C5B98-AFCA-40A8-A715-A08A544CD336}" destId="{5D648D1C-F98F-41F7-819E-FA6701432B3E}" srcOrd="4" destOrd="0" parTransId="{40B2075D-ABAD-4D9F-A337-C918D2E63F77}" sibTransId="{3BA4D335-60EC-4893-B8B2-3AF65ABA5F1A}"/>
    <dgm:cxn modelId="{ADEDDB31-09D7-4946-A890-AC4A1ACE7F72}" srcId="{2A2C5B98-AFCA-40A8-A715-A08A544CD336}" destId="{136C7074-13C0-48F9-8F21-B8E2DFD1A3D1}" srcOrd="5" destOrd="0" parTransId="{15494079-C3BF-4B77-9FC4-7A451D645520}" sibTransId="{751A3CC6-6B87-4EF9-8313-ABCF679F6AC2}"/>
    <dgm:cxn modelId="{D6C34939-C8B5-4723-953D-6F2DE165479F}" srcId="{99704563-2F5C-4166-AF7C-DC8A5E8FD562}" destId="{2A2C5B98-AFCA-40A8-A715-A08A544CD336}" srcOrd="0" destOrd="0" parTransId="{875D673B-07B1-498E-BFBA-736AB24E923B}" sibTransId="{9FF5E2BA-E364-4FA3-B8BF-7998B5AD4147}"/>
    <dgm:cxn modelId="{D634355F-0C87-483E-8966-E359EAA00F1E}" srcId="{2A2C5B98-AFCA-40A8-A715-A08A544CD336}" destId="{B29AEF59-83C9-4109-AA1C-51015E2750F0}" srcOrd="2" destOrd="0" parTransId="{63F68130-F459-43FF-962E-45FB0F0ED77D}" sibTransId="{F8E698E5-CD77-4ECD-9698-E3E1891A259E}"/>
    <dgm:cxn modelId="{C9AA2542-8351-4CE0-BCAE-7199A423B05B}" type="presOf" srcId="{5D648D1C-F98F-41F7-819E-FA6701432B3E}" destId="{506F41BD-47AC-42FB-AD24-DF808EF311BF}" srcOrd="0" destOrd="0" presId="urn:microsoft.com/office/officeart/2005/8/layout/radial3"/>
    <dgm:cxn modelId="{D485E862-185C-4FFD-B8C9-D735BB6E7EE2}" type="presOf" srcId="{B2A69EC7-B6E9-45C5-8340-6861CEBF3DFC}" destId="{F956C17A-08B8-4590-8115-480D99BFCA77}" srcOrd="0" destOrd="0" presId="urn:microsoft.com/office/officeart/2005/8/layout/radial3"/>
    <dgm:cxn modelId="{88E36268-1894-47AA-963D-007E80D233E8}" srcId="{2A2C5B98-AFCA-40A8-A715-A08A544CD336}" destId="{4FFC8143-9587-4121-BAF2-000F3185CB04}" srcOrd="1" destOrd="0" parTransId="{5E2D3021-D9E7-44E5-9BFD-28FC45401FD9}" sibTransId="{AB980C6D-2EDE-4D28-B8EB-18D3B6D68441}"/>
    <dgm:cxn modelId="{3C16FA48-F7DD-4F00-89F3-A7B8CF79F98B}" type="presOf" srcId="{2A2C5B98-AFCA-40A8-A715-A08A544CD336}" destId="{AFFEAD17-F38F-42CC-9D52-7D97DCE22B2F}" srcOrd="0" destOrd="0" presId="urn:microsoft.com/office/officeart/2005/8/layout/radial3"/>
    <dgm:cxn modelId="{A0B5BD85-20ED-4208-89B9-BE75FB531B58}" srcId="{2A2C5B98-AFCA-40A8-A715-A08A544CD336}" destId="{B2A69EC7-B6E9-45C5-8340-6861CEBF3DFC}" srcOrd="3" destOrd="0" parTransId="{2346D29D-C2D6-4813-9C4C-400A330601B0}" sibTransId="{0D30E172-7B04-4ECC-803D-DA31FA8295E1}"/>
    <dgm:cxn modelId="{235BA6AB-0BBD-4FB2-B1DC-592611A6C038}" srcId="{2A2C5B98-AFCA-40A8-A715-A08A544CD336}" destId="{46EACFA6-9DFB-413C-B6B4-FCC3F8E4FA5C}" srcOrd="0" destOrd="0" parTransId="{2E5E35D8-4140-4803-807A-25B86D469E37}" sibTransId="{8EAD4B42-7019-46AD-8A95-3B074DDEC6C0}"/>
    <dgm:cxn modelId="{AF117CE0-3209-423A-8008-C86CE3D8FB3E}" type="presOf" srcId="{4FFC8143-9587-4121-BAF2-000F3185CB04}" destId="{70495742-0B15-4376-8549-DD8F3D8B3136}" srcOrd="0" destOrd="0" presId="urn:microsoft.com/office/officeart/2005/8/layout/radial3"/>
    <dgm:cxn modelId="{6A12837D-CF44-4B28-B902-76CF3A05D6E7}" type="presParOf" srcId="{2E7513C9-A90B-4890-A629-403148FA5474}" destId="{81F80D06-32E3-4645-83A6-822D9467C028}" srcOrd="0" destOrd="0" presId="urn:microsoft.com/office/officeart/2005/8/layout/radial3"/>
    <dgm:cxn modelId="{FB8DDD32-206C-4FE3-83D8-802EA2E1F748}" type="presParOf" srcId="{81F80D06-32E3-4645-83A6-822D9467C028}" destId="{AFFEAD17-F38F-42CC-9D52-7D97DCE22B2F}" srcOrd="0" destOrd="0" presId="urn:microsoft.com/office/officeart/2005/8/layout/radial3"/>
    <dgm:cxn modelId="{C9FB37B1-D5F2-4B02-B5BE-4C89D7226CAC}" type="presParOf" srcId="{81F80D06-32E3-4645-83A6-822D9467C028}" destId="{C8893B2E-9191-4FA8-A5D4-B8BF4B2E61B6}" srcOrd="1" destOrd="0" presId="urn:microsoft.com/office/officeart/2005/8/layout/radial3"/>
    <dgm:cxn modelId="{7DADFD53-F49B-4256-8C87-CD4528344F25}" type="presParOf" srcId="{81F80D06-32E3-4645-83A6-822D9467C028}" destId="{70495742-0B15-4376-8549-DD8F3D8B3136}" srcOrd="2" destOrd="0" presId="urn:microsoft.com/office/officeart/2005/8/layout/radial3"/>
    <dgm:cxn modelId="{622AABEA-7B65-45D7-905B-2B7B55838E04}" type="presParOf" srcId="{81F80D06-32E3-4645-83A6-822D9467C028}" destId="{9FC0F0E2-0BEF-4516-B284-57636F054A7E}" srcOrd="3" destOrd="0" presId="urn:microsoft.com/office/officeart/2005/8/layout/radial3"/>
    <dgm:cxn modelId="{1490BAD9-8451-4787-AF82-C55F1C084671}" type="presParOf" srcId="{81F80D06-32E3-4645-83A6-822D9467C028}" destId="{F956C17A-08B8-4590-8115-480D99BFCA77}" srcOrd="4" destOrd="0" presId="urn:microsoft.com/office/officeart/2005/8/layout/radial3"/>
    <dgm:cxn modelId="{98DC5364-24F2-4DC2-8DAA-33E399C5D5E7}" type="presParOf" srcId="{81F80D06-32E3-4645-83A6-822D9467C028}" destId="{506F41BD-47AC-42FB-AD24-DF808EF311BF}" srcOrd="5" destOrd="0" presId="urn:microsoft.com/office/officeart/2005/8/layout/radial3"/>
    <dgm:cxn modelId="{535B69B5-F685-409F-920C-392B751AF9F0}" type="presParOf" srcId="{81F80D06-32E3-4645-83A6-822D9467C028}" destId="{AAE5D6D4-823E-4E7E-B726-688AB87AF40C}" srcOrd="6"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FEAD17-F38F-42CC-9D52-7D97DCE22B2F}">
      <dsp:nvSpPr>
        <dsp:cNvPr id="0" name=""/>
        <dsp:cNvSpPr/>
      </dsp:nvSpPr>
      <dsp:spPr>
        <a:xfrm>
          <a:off x="1852994" y="1070459"/>
          <a:ext cx="2666758" cy="2666758"/>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55880" tIns="55880" rIns="55880" bIns="55880" numCol="1" spcCol="1270" anchor="ctr" anchorCtr="0">
          <a:noAutofit/>
        </a:bodyPr>
        <a:lstStyle/>
        <a:p>
          <a:pPr marL="0" lvl="0" indent="0" algn="ctr" defTabSz="1955800">
            <a:lnSpc>
              <a:spcPct val="90000"/>
            </a:lnSpc>
            <a:spcBef>
              <a:spcPct val="0"/>
            </a:spcBef>
            <a:spcAft>
              <a:spcPct val="35000"/>
            </a:spcAft>
            <a:buNone/>
          </a:pPr>
          <a:r>
            <a:rPr lang="en-GB" sz="4400" kern="1200" dirty="0"/>
            <a:t>Bleasby School </a:t>
          </a:r>
        </a:p>
      </dsp:txBody>
      <dsp:txXfrm>
        <a:off x="2243532" y="1460997"/>
        <a:ext cx="1885682" cy="1885682"/>
      </dsp:txXfrm>
    </dsp:sp>
    <dsp:sp modelId="{C8893B2E-9191-4FA8-A5D4-B8BF4B2E61B6}">
      <dsp:nvSpPr>
        <dsp:cNvPr id="0" name=""/>
        <dsp:cNvSpPr/>
      </dsp:nvSpPr>
      <dsp:spPr>
        <a:xfrm>
          <a:off x="2519683" y="476"/>
          <a:ext cx="1333379" cy="1333379"/>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Parents</a:t>
          </a:r>
        </a:p>
      </dsp:txBody>
      <dsp:txXfrm>
        <a:off x="2714952" y="195745"/>
        <a:ext cx="942841" cy="942841"/>
      </dsp:txXfrm>
    </dsp:sp>
    <dsp:sp modelId="{70495742-0B15-4376-8549-DD8F3D8B3136}">
      <dsp:nvSpPr>
        <dsp:cNvPr id="0" name=""/>
        <dsp:cNvSpPr/>
      </dsp:nvSpPr>
      <dsp:spPr>
        <a:xfrm>
          <a:off x="4023686" y="868812"/>
          <a:ext cx="1333379" cy="1333379"/>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Teachers</a:t>
          </a:r>
        </a:p>
      </dsp:txBody>
      <dsp:txXfrm>
        <a:off x="4218955" y="1064081"/>
        <a:ext cx="942841" cy="942841"/>
      </dsp:txXfrm>
    </dsp:sp>
    <dsp:sp modelId="{9FC0F0E2-0BEF-4516-B284-57636F054A7E}">
      <dsp:nvSpPr>
        <dsp:cNvPr id="0" name=""/>
        <dsp:cNvSpPr/>
      </dsp:nvSpPr>
      <dsp:spPr>
        <a:xfrm>
          <a:off x="4023686" y="2605485"/>
          <a:ext cx="1333379" cy="1333379"/>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BSFA – Committee</a:t>
          </a:r>
        </a:p>
      </dsp:txBody>
      <dsp:txXfrm>
        <a:off x="4218955" y="2800754"/>
        <a:ext cx="942841" cy="942841"/>
      </dsp:txXfrm>
    </dsp:sp>
    <dsp:sp modelId="{F956C17A-08B8-4590-8115-480D99BFCA77}">
      <dsp:nvSpPr>
        <dsp:cNvPr id="0" name=""/>
        <dsp:cNvSpPr/>
      </dsp:nvSpPr>
      <dsp:spPr>
        <a:xfrm>
          <a:off x="2519683" y="3473821"/>
          <a:ext cx="1333379" cy="1333379"/>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School Governors</a:t>
          </a:r>
        </a:p>
      </dsp:txBody>
      <dsp:txXfrm>
        <a:off x="2714952" y="3669090"/>
        <a:ext cx="942841" cy="942841"/>
      </dsp:txXfrm>
    </dsp:sp>
    <dsp:sp modelId="{506F41BD-47AC-42FB-AD24-DF808EF311BF}">
      <dsp:nvSpPr>
        <dsp:cNvPr id="0" name=""/>
        <dsp:cNvSpPr/>
      </dsp:nvSpPr>
      <dsp:spPr>
        <a:xfrm>
          <a:off x="1015681" y="2605485"/>
          <a:ext cx="1333379" cy="1333379"/>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Students</a:t>
          </a:r>
        </a:p>
      </dsp:txBody>
      <dsp:txXfrm>
        <a:off x="1210950" y="2800754"/>
        <a:ext cx="942841" cy="942841"/>
      </dsp:txXfrm>
    </dsp:sp>
    <dsp:sp modelId="{AAE5D6D4-823E-4E7E-B726-688AB87AF40C}">
      <dsp:nvSpPr>
        <dsp:cNvPr id="0" name=""/>
        <dsp:cNvSpPr/>
      </dsp:nvSpPr>
      <dsp:spPr>
        <a:xfrm>
          <a:off x="1015681" y="868812"/>
          <a:ext cx="1333379" cy="1333379"/>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Volunteers</a:t>
          </a:r>
        </a:p>
      </dsp:txBody>
      <dsp:txXfrm>
        <a:off x="1210950" y="1064081"/>
        <a:ext cx="942841" cy="942841"/>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C7351-5944-23DC-C171-98CF8950AB0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C65C12B-C6D6-DD4D-4C76-9CC189F5EB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2EE9093-11D6-424B-25A4-25B0A54654F6}"/>
              </a:ext>
            </a:extLst>
          </p:cNvPr>
          <p:cNvSpPr>
            <a:spLocks noGrp="1"/>
          </p:cNvSpPr>
          <p:nvPr>
            <p:ph type="dt" sz="half" idx="10"/>
          </p:nvPr>
        </p:nvSpPr>
        <p:spPr/>
        <p:txBody>
          <a:bodyPr/>
          <a:lstStyle/>
          <a:p>
            <a:fld id="{A75C2FC2-9DD3-4FD7-9B3D-ED047C9E397D}" type="datetimeFigureOut">
              <a:rPr lang="en-GB" smtClean="0"/>
              <a:t>18/09/2024</a:t>
            </a:fld>
            <a:endParaRPr lang="en-GB"/>
          </a:p>
        </p:txBody>
      </p:sp>
      <p:sp>
        <p:nvSpPr>
          <p:cNvPr id="5" name="Footer Placeholder 4">
            <a:extLst>
              <a:ext uri="{FF2B5EF4-FFF2-40B4-BE49-F238E27FC236}">
                <a16:creationId xmlns:a16="http://schemas.microsoft.com/office/drawing/2014/main" id="{932FE908-1F0F-D03F-07E9-A2207FA67B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DF7D45-FC43-BBF3-289E-5ADB5C3A6C8E}"/>
              </a:ext>
            </a:extLst>
          </p:cNvPr>
          <p:cNvSpPr>
            <a:spLocks noGrp="1"/>
          </p:cNvSpPr>
          <p:nvPr>
            <p:ph type="sldNum" sz="quarter" idx="12"/>
          </p:nvPr>
        </p:nvSpPr>
        <p:spPr/>
        <p:txBody>
          <a:bodyPr/>
          <a:lstStyle/>
          <a:p>
            <a:fld id="{B7A88CD3-8787-4FCC-9F97-A5B9B733F2C8}" type="slidenum">
              <a:rPr lang="en-GB" smtClean="0"/>
              <a:t>‹#›</a:t>
            </a:fld>
            <a:endParaRPr lang="en-GB"/>
          </a:p>
        </p:txBody>
      </p:sp>
    </p:spTree>
    <p:extLst>
      <p:ext uri="{BB962C8B-B14F-4D97-AF65-F5344CB8AC3E}">
        <p14:creationId xmlns:p14="http://schemas.microsoft.com/office/powerpoint/2010/main" val="11151256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765D7-7C12-04EB-0AF5-15139AF84C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FF33A61-080A-FBA7-22CF-B8D122AE840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B6B108-EBA5-B2C3-2B71-6E348D66EDB4}"/>
              </a:ext>
            </a:extLst>
          </p:cNvPr>
          <p:cNvSpPr>
            <a:spLocks noGrp="1"/>
          </p:cNvSpPr>
          <p:nvPr>
            <p:ph type="dt" sz="half" idx="10"/>
          </p:nvPr>
        </p:nvSpPr>
        <p:spPr/>
        <p:txBody>
          <a:bodyPr/>
          <a:lstStyle/>
          <a:p>
            <a:fld id="{A75C2FC2-9DD3-4FD7-9B3D-ED047C9E397D}" type="datetimeFigureOut">
              <a:rPr lang="en-GB" smtClean="0"/>
              <a:t>18/09/2024</a:t>
            </a:fld>
            <a:endParaRPr lang="en-GB"/>
          </a:p>
        </p:txBody>
      </p:sp>
      <p:sp>
        <p:nvSpPr>
          <p:cNvPr id="5" name="Footer Placeholder 4">
            <a:extLst>
              <a:ext uri="{FF2B5EF4-FFF2-40B4-BE49-F238E27FC236}">
                <a16:creationId xmlns:a16="http://schemas.microsoft.com/office/drawing/2014/main" id="{9DFD9C7E-F9BE-9F80-5F78-8B2F722957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F42EEC-BE28-F7D9-28C0-406CA408718F}"/>
              </a:ext>
            </a:extLst>
          </p:cNvPr>
          <p:cNvSpPr>
            <a:spLocks noGrp="1"/>
          </p:cNvSpPr>
          <p:nvPr>
            <p:ph type="sldNum" sz="quarter" idx="12"/>
          </p:nvPr>
        </p:nvSpPr>
        <p:spPr/>
        <p:txBody>
          <a:bodyPr/>
          <a:lstStyle/>
          <a:p>
            <a:fld id="{B7A88CD3-8787-4FCC-9F97-A5B9B733F2C8}" type="slidenum">
              <a:rPr lang="en-GB" smtClean="0"/>
              <a:t>‹#›</a:t>
            </a:fld>
            <a:endParaRPr lang="en-GB"/>
          </a:p>
        </p:txBody>
      </p:sp>
    </p:spTree>
    <p:extLst>
      <p:ext uri="{BB962C8B-B14F-4D97-AF65-F5344CB8AC3E}">
        <p14:creationId xmlns:p14="http://schemas.microsoft.com/office/powerpoint/2010/main" val="33186256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54588-1A13-4CEE-EDC2-42D2970341A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12ADA8D-A491-909E-4E01-110960A936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D048BBC-8D3D-350B-7B5A-B4BED132D368}"/>
              </a:ext>
            </a:extLst>
          </p:cNvPr>
          <p:cNvSpPr>
            <a:spLocks noGrp="1"/>
          </p:cNvSpPr>
          <p:nvPr>
            <p:ph type="dt" sz="half" idx="10"/>
          </p:nvPr>
        </p:nvSpPr>
        <p:spPr/>
        <p:txBody>
          <a:bodyPr/>
          <a:lstStyle/>
          <a:p>
            <a:fld id="{A75C2FC2-9DD3-4FD7-9B3D-ED047C9E397D}" type="datetimeFigureOut">
              <a:rPr lang="en-GB" smtClean="0"/>
              <a:t>18/09/2024</a:t>
            </a:fld>
            <a:endParaRPr lang="en-GB"/>
          </a:p>
        </p:txBody>
      </p:sp>
      <p:sp>
        <p:nvSpPr>
          <p:cNvPr id="5" name="Footer Placeholder 4">
            <a:extLst>
              <a:ext uri="{FF2B5EF4-FFF2-40B4-BE49-F238E27FC236}">
                <a16:creationId xmlns:a16="http://schemas.microsoft.com/office/drawing/2014/main" id="{3CA95BDB-90B3-4A7C-7295-D076BE8DE8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472B44-7EBE-15F3-F3EE-3F133072C6ED}"/>
              </a:ext>
            </a:extLst>
          </p:cNvPr>
          <p:cNvSpPr>
            <a:spLocks noGrp="1"/>
          </p:cNvSpPr>
          <p:nvPr>
            <p:ph type="sldNum" sz="quarter" idx="12"/>
          </p:nvPr>
        </p:nvSpPr>
        <p:spPr/>
        <p:txBody>
          <a:bodyPr/>
          <a:lstStyle/>
          <a:p>
            <a:fld id="{B7A88CD3-8787-4FCC-9F97-A5B9B733F2C8}" type="slidenum">
              <a:rPr lang="en-GB" smtClean="0"/>
              <a:t>‹#›</a:t>
            </a:fld>
            <a:endParaRPr lang="en-GB"/>
          </a:p>
        </p:txBody>
      </p:sp>
    </p:spTree>
    <p:extLst>
      <p:ext uri="{BB962C8B-B14F-4D97-AF65-F5344CB8AC3E}">
        <p14:creationId xmlns:p14="http://schemas.microsoft.com/office/powerpoint/2010/main" val="802503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2B193-3060-B1F0-ED0A-ED752D2BCF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C75624-DA9B-7A26-EDFF-E4D2BBA99A7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2FEBE87-CDC4-AA65-02AC-9B13A44C4DA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394A5DD-06CE-657F-E841-0D351FF69199}"/>
              </a:ext>
            </a:extLst>
          </p:cNvPr>
          <p:cNvSpPr>
            <a:spLocks noGrp="1"/>
          </p:cNvSpPr>
          <p:nvPr>
            <p:ph type="dt" sz="half" idx="10"/>
          </p:nvPr>
        </p:nvSpPr>
        <p:spPr/>
        <p:txBody>
          <a:bodyPr/>
          <a:lstStyle/>
          <a:p>
            <a:fld id="{A75C2FC2-9DD3-4FD7-9B3D-ED047C9E397D}" type="datetimeFigureOut">
              <a:rPr lang="en-GB" smtClean="0"/>
              <a:t>18/09/2024</a:t>
            </a:fld>
            <a:endParaRPr lang="en-GB"/>
          </a:p>
        </p:txBody>
      </p:sp>
      <p:sp>
        <p:nvSpPr>
          <p:cNvPr id="6" name="Footer Placeholder 5">
            <a:extLst>
              <a:ext uri="{FF2B5EF4-FFF2-40B4-BE49-F238E27FC236}">
                <a16:creationId xmlns:a16="http://schemas.microsoft.com/office/drawing/2014/main" id="{A7C38B42-9965-2177-BF71-316DACDB649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D4DBA6-D222-5E39-2B14-6F7AB3405DC7}"/>
              </a:ext>
            </a:extLst>
          </p:cNvPr>
          <p:cNvSpPr>
            <a:spLocks noGrp="1"/>
          </p:cNvSpPr>
          <p:nvPr>
            <p:ph type="sldNum" sz="quarter" idx="12"/>
          </p:nvPr>
        </p:nvSpPr>
        <p:spPr/>
        <p:txBody>
          <a:bodyPr/>
          <a:lstStyle/>
          <a:p>
            <a:fld id="{B7A88CD3-8787-4FCC-9F97-A5B9B733F2C8}" type="slidenum">
              <a:rPr lang="en-GB" smtClean="0"/>
              <a:t>‹#›</a:t>
            </a:fld>
            <a:endParaRPr lang="en-GB"/>
          </a:p>
        </p:txBody>
      </p:sp>
    </p:spTree>
    <p:extLst>
      <p:ext uri="{BB962C8B-B14F-4D97-AF65-F5344CB8AC3E}">
        <p14:creationId xmlns:p14="http://schemas.microsoft.com/office/powerpoint/2010/main" val="1753616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D1106-853A-D4BF-3901-B5419E3D7AC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7B953E-9F4B-8346-E9D5-136C99C656F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13664E3-A379-EEA6-11D7-6295BE2E71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3AB2E85-B5B1-30CD-0E04-D5F0CFDF44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E1D216-681C-F656-AA7E-81F3377AF2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1F919C8-C84E-B0FF-3CA0-D8A1A0E6F959}"/>
              </a:ext>
            </a:extLst>
          </p:cNvPr>
          <p:cNvSpPr>
            <a:spLocks noGrp="1"/>
          </p:cNvSpPr>
          <p:nvPr>
            <p:ph type="dt" sz="half" idx="10"/>
          </p:nvPr>
        </p:nvSpPr>
        <p:spPr/>
        <p:txBody>
          <a:bodyPr/>
          <a:lstStyle/>
          <a:p>
            <a:fld id="{A75C2FC2-9DD3-4FD7-9B3D-ED047C9E397D}" type="datetimeFigureOut">
              <a:rPr lang="en-GB" smtClean="0"/>
              <a:t>18/09/2024</a:t>
            </a:fld>
            <a:endParaRPr lang="en-GB"/>
          </a:p>
        </p:txBody>
      </p:sp>
      <p:sp>
        <p:nvSpPr>
          <p:cNvPr id="8" name="Footer Placeholder 7">
            <a:extLst>
              <a:ext uri="{FF2B5EF4-FFF2-40B4-BE49-F238E27FC236}">
                <a16:creationId xmlns:a16="http://schemas.microsoft.com/office/drawing/2014/main" id="{4EB58B8F-670F-6325-C0D9-C00A0FF7C1D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E315988-AF84-AA57-8B7C-075A0F02526A}"/>
              </a:ext>
            </a:extLst>
          </p:cNvPr>
          <p:cNvSpPr>
            <a:spLocks noGrp="1"/>
          </p:cNvSpPr>
          <p:nvPr>
            <p:ph type="sldNum" sz="quarter" idx="12"/>
          </p:nvPr>
        </p:nvSpPr>
        <p:spPr/>
        <p:txBody>
          <a:bodyPr/>
          <a:lstStyle/>
          <a:p>
            <a:fld id="{B7A88CD3-8787-4FCC-9F97-A5B9B733F2C8}" type="slidenum">
              <a:rPr lang="en-GB" smtClean="0"/>
              <a:t>‹#›</a:t>
            </a:fld>
            <a:endParaRPr lang="en-GB"/>
          </a:p>
        </p:txBody>
      </p:sp>
    </p:spTree>
    <p:extLst>
      <p:ext uri="{BB962C8B-B14F-4D97-AF65-F5344CB8AC3E}">
        <p14:creationId xmlns:p14="http://schemas.microsoft.com/office/powerpoint/2010/main" val="2566942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1C195-D5D1-EC91-43B0-24D6CA3D186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74350F-F415-4DC9-8865-5021146891B4}"/>
              </a:ext>
            </a:extLst>
          </p:cNvPr>
          <p:cNvSpPr>
            <a:spLocks noGrp="1"/>
          </p:cNvSpPr>
          <p:nvPr>
            <p:ph type="dt" sz="half" idx="10"/>
          </p:nvPr>
        </p:nvSpPr>
        <p:spPr/>
        <p:txBody>
          <a:bodyPr/>
          <a:lstStyle/>
          <a:p>
            <a:fld id="{A75C2FC2-9DD3-4FD7-9B3D-ED047C9E397D}" type="datetimeFigureOut">
              <a:rPr lang="en-GB" smtClean="0"/>
              <a:t>18/09/2024</a:t>
            </a:fld>
            <a:endParaRPr lang="en-GB"/>
          </a:p>
        </p:txBody>
      </p:sp>
      <p:sp>
        <p:nvSpPr>
          <p:cNvPr id="4" name="Footer Placeholder 3">
            <a:extLst>
              <a:ext uri="{FF2B5EF4-FFF2-40B4-BE49-F238E27FC236}">
                <a16:creationId xmlns:a16="http://schemas.microsoft.com/office/drawing/2014/main" id="{3C788F8C-D19A-BA2C-9FB1-AECE10A7313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412F4E4-33BD-C163-CD81-5CBAA96FCD87}"/>
              </a:ext>
            </a:extLst>
          </p:cNvPr>
          <p:cNvSpPr>
            <a:spLocks noGrp="1"/>
          </p:cNvSpPr>
          <p:nvPr>
            <p:ph type="sldNum" sz="quarter" idx="12"/>
          </p:nvPr>
        </p:nvSpPr>
        <p:spPr/>
        <p:txBody>
          <a:bodyPr/>
          <a:lstStyle/>
          <a:p>
            <a:fld id="{B7A88CD3-8787-4FCC-9F97-A5B9B733F2C8}" type="slidenum">
              <a:rPr lang="en-GB" smtClean="0"/>
              <a:t>‹#›</a:t>
            </a:fld>
            <a:endParaRPr lang="en-GB"/>
          </a:p>
        </p:txBody>
      </p:sp>
    </p:spTree>
    <p:extLst>
      <p:ext uri="{BB962C8B-B14F-4D97-AF65-F5344CB8AC3E}">
        <p14:creationId xmlns:p14="http://schemas.microsoft.com/office/powerpoint/2010/main" val="12047230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3AD1B36-52D8-6162-EC08-01DEEF1FDED9}"/>
              </a:ext>
            </a:extLst>
          </p:cNvPr>
          <p:cNvSpPr>
            <a:spLocks noGrp="1"/>
          </p:cNvSpPr>
          <p:nvPr>
            <p:ph type="dt" sz="half" idx="10"/>
          </p:nvPr>
        </p:nvSpPr>
        <p:spPr/>
        <p:txBody>
          <a:bodyPr/>
          <a:lstStyle/>
          <a:p>
            <a:fld id="{A75C2FC2-9DD3-4FD7-9B3D-ED047C9E397D}" type="datetimeFigureOut">
              <a:rPr lang="en-GB" smtClean="0"/>
              <a:t>18/09/2024</a:t>
            </a:fld>
            <a:endParaRPr lang="en-GB"/>
          </a:p>
        </p:txBody>
      </p:sp>
      <p:sp>
        <p:nvSpPr>
          <p:cNvPr id="3" name="Footer Placeholder 2">
            <a:extLst>
              <a:ext uri="{FF2B5EF4-FFF2-40B4-BE49-F238E27FC236}">
                <a16:creationId xmlns:a16="http://schemas.microsoft.com/office/drawing/2014/main" id="{95485CCF-CF70-23D7-B68C-EF4466BA12F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48D7F1-BCA6-FFCB-68A5-D792DA65CF96}"/>
              </a:ext>
            </a:extLst>
          </p:cNvPr>
          <p:cNvSpPr>
            <a:spLocks noGrp="1"/>
          </p:cNvSpPr>
          <p:nvPr>
            <p:ph type="sldNum" sz="quarter" idx="12"/>
          </p:nvPr>
        </p:nvSpPr>
        <p:spPr/>
        <p:txBody>
          <a:bodyPr/>
          <a:lstStyle/>
          <a:p>
            <a:fld id="{B7A88CD3-8787-4FCC-9F97-A5B9B733F2C8}" type="slidenum">
              <a:rPr lang="en-GB" smtClean="0"/>
              <a:t>‹#›</a:t>
            </a:fld>
            <a:endParaRPr lang="en-GB"/>
          </a:p>
        </p:txBody>
      </p:sp>
    </p:spTree>
    <p:extLst>
      <p:ext uri="{BB962C8B-B14F-4D97-AF65-F5344CB8AC3E}">
        <p14:creationId xmlns:p14="http://schemas.microsoft.com/office/powerpoint/2010/main" val="1814341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45EC2-2222-2DDF-ADD4-02E41139B4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07D9CB0-16CE-9739-1C80-42E33B7149D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5CED0EC-906F-E92B-2198-5DE7A9A5FD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CD3F4B2-74CF-CFAD-996F-E0A5B0F19796}"/>
              </a:ext>
            </a:extLst>
          </p:cNvPr>
          <p:cNvSpPr>
            <a:spLocks noGrp="1"/>
          </p:cNvSpPr>
          <p:nvPr>
            <p:ph type="dt" sz="half" idx="10"/>
          </p:nvPr>
        </p:nvSpPr>
        <p:spPr/>
        <p:txBody>
          <a:bodyPr/>
          <a:lstStyle/>
          <a:p>
            <a:fld id="{A75C2FC2-9DD3-4FD7-9B3D-ED047C9E397D}" type="datetimeFigureOut">
              <a:rPr lang="en-GB" smtClean="0"/>
              <a:t>18/09/2024</a:t>
            </a:fld>
            <a:endParaRPr lang="en-GB"/>
          </a:p>
        </p:txBody>
      </p:sp>
      <p:sp>
        <p:nvSpPr>
          <p:cNvPr id="6" name="Footer Placeholder 5">
            <a:extLst>
              <a:ext uri="{FF2B5EF4-FFF2-40B4-BE49-F238E27FC236}">
                <a16:creationId xmlns:a16="http://schemas.microsoft.com/office/drawing/2014/main" id="{6D15E099-9E3C-8217-8EFF-A0AA69E1EE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D37A20-A8B7-17C7-D429-4FB2A3A8B9D1}"/>
              </a:ext>
            </a:extLst>
          </p:cNvPr>
          <p:cNvSpPr>
            <a:spLocks noGrp="1"/>
          </p:cNvSpPr>
          <p:nvPr>
            <p:ph type="sldNum" sz="quarter" idx="12"/>
          </p:nvPr>
        </p:nvSpPr>
        <p:spPr/>
        <p:txBody>
          <a:bodyPr/>
          <a:lstStyle/>
          <a:p>
            <a:fld id="{B7A88CD3-8787-4FCC-9F97-A5B9B733F2C8}" type="slidenum">
              <a:rPr lang="en-GB" smtClean="0"/>
              <a:t>‹#›</a:t>
            </a:fld>
            <a:endParaRPr lang="en-GB"/>
          </a:p>
        </p:txBody>
      </p:sp>
    </p:spTree>
    <p:extLst>
      <p:ext uri="{BB962C8B-B14F-4D97-AF65-F5344CB8AC3E}">
        <p14:creationId xmlns:p14="http://schemas.microsoft.com/office/powerpoint/2010/main" val="1669072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EF6A3-91F1-E12A-BD15-B5CBCD35A0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0B42B6D-47A0-2834-F17B-C46962C66C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6F61C58-506F-55B7-2C7B-F32F6ED9CB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D57FDD1-992B-B524-6D6A-3183180818DC}"/>
              </a:ext>
            </a:extLst>
          </p:cNvPr>
          <p:cNvSpPr>
            <a:spLocks noGrp="1"/>
          </p:cNvSpPr>
          <p:nvPr>
            <p:ph type="dt" sz="half" idx="10"/>
          </p:nvPr>
        </p:nvSpPr>
        <p:spPr/>
        <p:txBody>
          <a:bodyPr/>
          <a:lstStyle/>
          <a:p>
            <a:fld id="{A75C2FC2-9DD3-4FD7-9B3D-ED047C9E397D}" type="datetimeFigureOut">
              <a:rPr lang="en-GB" smtClean="0"/>
              <a:t>18/09/2024</a:t>
            </a:fld>
            <a:endParaRPr lang="en-GB"/>
          </a:p>
        </p:txBody>
      </p:sp>
      <p:sp>
        <p:nvSpPr>
          <p:cNvPr id="6" name="Footer Placeholder 5">
            <a:extLst>
              <a:ext uri="{FF2B5EF4-FFF2-40B4-BE49-F238E27FC236}">
                <a16:creationId xmlns:a16="http://schemas.microsoft.com/office/drawing/2014/main" id="{5CABB07F-D289-2529-7EB4-BD010E925F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62C6F6-0F99-5A77-F224-342F4236D895}"/>
              </a:ext>
            </a:extLst>
          </p:cNvPr>
          <p:cNvSpPr>
            <a:spLocks noGrp="1"/>
          </p:cNvSpPr>
          <p:nvPr>
            <p:ph type="sldNum" sz="quarter" idx="12"/>
          </p:nvPr>
        </p:nvSpPr>
        <p:spPr/>
        <p:txBody>
          <a:bodyPr/>
          <a:lstStyle/>
          <a:p>
            <a:fld id="{B7A88CD3-8787-4FCC-9F97-A5B9B733F2C8}" type="slidenum">
              <a:rPr lang="en-GB" smtClean="0"/>
              <a:t>‹#›</a:t>
            </a:fld>
            <a:endParaRPr lang="en-GB"/>
          </a:p>
        </p:txBody>
      </p:sp>
    </p:spTree>
    <p:extLst>
      <p:ext uri="{BB962C8B-B14F-4D97-AF65-F5344CB8AC3E}">
        <p14:creationId xmlns:p14="http://schemas.microsoft.com/office/powerpoint/2010/main" val="3553564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29CE7-6E51-7476-2481-C0DBE10D926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939AA36-E92C-3893-0071-062624A13C2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5FED19-DBAB-008D-546C-72743F179575}"/>
              </a:ext>
            </a:extLst>
          </p:cNvPr>
          <p:cNvSpPr>
            <a:spLocks noGrp="1"/>
          </p:cNvSpPr>
          <p:nvPr>
            <p:ph type="dt" sz="half" idx="10"/>
          </p:nvPr>
        </p:nvSpPr>
        <p:spPr/>
        <p:txBody>
          <a:bodyPr/>
          <a:lstStyle/>
          <a:p>
            <a:fld id="{A75C2FC2-9DD3-4FD7-9B3D-ED047C9E397D}" type="datetimeFigureOut">
              <a:rPr lang="en-GB" smtClean="0"/>
              <a:t>18/09/2024</a:t>
            </a:fld>
            <a:endParaRPr lang="en-GB"/>
          </a:p>
        </p:txBody>
      </p:sp>
      <p:sp>
        <p:nvSpPr>
          <p:cNvPr id="5" name="Footer Placeholder 4">
            <a:extLst>
              <a:ext uri="{FF2B5EF4-FFF2-40B4-BE49-F238E27FC236}">
                <a16:creationId xmlns:a16="http://schemas.microsoft.com/office/drawing/2014/main" id="{F4C2A1FE-028E-9FF9-D622-42C1EB00C3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564BB1-9CED-1C3F-CC3E-374A0CC1985F}"/>
              </a:ext>
            </a:extLst>
          </p:cNvPr>
          <p:cNvSpPr>
            <a:spLocks noGrp="1"/>
          </p:cNvSpPr>
          <p:nvPr>
            <p:ph type="sldNum" sz="quarter" idx="12"/>
          </p:nvPr>
        </p:nvSpPr>
        <p:spPr/>
        <p:txBody>
          <a:bodyPr/>
          <a:lstStyle/>
          <a:p>
            <a:fld id="{B7A88CD3-8787-4FCC-9F97-A5B9B733F2C8}" type="slidenum">
              <a:rPr lang="en-GB" smtClean="0"/>
              <a:t>‹#›</a:t>
            </a:fld>
            <a:endParaRPr lang="en-GB"/>
          </a:p>
        </p:txBody>
      </p:sp>
    </p:spTree>
    <p:extLst>
      <p:ext uri="{BB962C8B-B14F-4D97-AF65-F5344CB8AC3E}">
        <p14:creationId xmlns:p14="http://schemas.microsoft.com/office/powerpoint/2010/main" val="2150666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D4BEBBF-F298-B9FE-151F-FCE73CA6D7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364B530-BD5E-3422-ED1B-4FC599F29EF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B5B7EA-316B-C7B6-D2F5-3C364997E741}"/>
              </a:ext>
            </a:extLst>
          </p:cNvPr>
          <p:cNvSpPr>
            <a:spLocks noGrp="1"/>
          </p:cNvSpPr>
          <p:nvPr>
            <p:ph type="dt" sz="half" idx="10"/>
          </p:nvPr>
        </p:nvSpPr>
        <p:spPr/>
        <p:txBody>
          <a:bodyPr/>
          <a:lstStyle/>
          <a:p>
            <a:fld id="{A75C2FC2-9DD3-4FD7-9B3D-ED047C9E397D}" type="datetimeFigureOut">
              <a:rPr lang="en-GB" smtClean="0"/>
              <a:t>18/09/2024</a:t>
            </a:fld>
            <a:endParaRPr lang="en-GB"/>
          </a:p>
        </p:txBody>
      </p:sp>
      <p:sp>
        <p:nvSpPr>
          <p:cNvPr id="5" name="Footer Placeholder 4">
            <a:extLst>
              <a:ext uri="{FF2B5EF4-FFF2-40B4-BE49-F238E27FC236}">
                <a16:creationId xmlns:a16="http://schemas.microsoft.com/office/drawing/2014/main" id="{E988CBF6-CE34-1539-82EE-B659B77B01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2B888C-AA7B-2B89-D609-8416915B21B6}"/>
              </a:ext>
            </a:extLst>
          </p:cNvPr>
          <p:cNvSpPr>
            <a:spLocks noGrp="1"/>
          </p:cNvSpPr>
          <p:nvPr>
            <p:ph type="sldNum" sz="quarter" idx="12"/>
          </p:nvPr>
        </p:nvSpPr>
        <p:spPr/>
        <p:txBody>
          <a:bodyPr/>
          <a:lstStyle/>
          <a:p>
            <a:fld id="{B7A88CD3-8787-4FCC-9F97-A5B9B733F2C8}" type="slidenum">
              <a:rPr lang="en-GB" smtClean="0"/>
              <a:t>‹#›</a:t>
            </a:fld>
            <a:endParaRPr lang="en-GB"/>
          </a:p>
        </p:txBody>
      </p:sp>
    </p:spTree>
    <p:extLst>
      <p:ext uri="{BB962C8B-B14F-4D97-AF65-F5344CB8AC3E}">
        <p14:creationId xmlns:p14="http://schemas.microsoft.com/office/powerpoint/2010/main" val="3594338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1BC24D-EF8B-3441-51EF-E8794CA3CC2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7560275-F601-DCC7-FD23-C5959CEC65D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82CBFB-99F4-72EA-84A2-021F60D671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5C2FC2-9DD3-4FD7-9B3D-ED047C9E397D}" type="datetimeFigureOut">
              <a:rPr lang="en-GB" smtClean="0"/>
              <a:t>18/09/2024</a:t>
            </a:fld>
            <a:endParaRPr lang="en-GB"/>
          </a:p>
        </p:txBody>
      </p:sp>
      <p:sp>
        <p:nvSpPr>
          <p:cNvPr id="5" name="Footer Placeholder 4">
            <a:extLst>
              <a:ext uri="{FF2B5EF4-FFF2-40B4-BE49-F238E27FC236}">
                <a16:creationId xmlns:a16="http://schemas.microsoft.com/office/drawing/2014/main" id="{88F0B458-BD32-A8DC-83CB-DBEEE8575B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19814FC-D92B-2EB7-C094-EABB109458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A88CD3-8787-4FCC-9F97-A5B9B733F2C8}" type="slidenum">
              <a:rPr lang="en-GB" smtClean="0"/>
              <a:t>‹#›</a:t>
            </a:fld>
            <a:endParaRPr lang="en-GB"/>
          </a:p>
        </p:txBody>
      </p:sp>
    </p:spTree>
    <p:extLst>
      <p:ext uri="{BB962C8B-B14F-4D97-AF65-F5344CB8AC3E}">
        <p14:creationId xmlns:p14="http://schemas.microsoft.com/office/powerpoint/2010/main" val="3531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meetingnotes.com/blog/how-to-write-an-agenda-for-a-meeting"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wallpaperflare.com/assorted-color-sticky-notes-thanks-many-languages-board-buttons-wallpaper-qxxa/download/2560x1440"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businessnews.com.au/article/Right-Any-questions"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1">
            <a:extLst>
              <a:ext uri="{FF2B5EF4-FFF2-40B4-BE49-F238E27FC236}">
                <a16:creationId xmlns:a16="http://schemas.microsoft.com/office/drawing/2014/main" id="{EFC065FE-E702-E467-6060-58C439DE9A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355" y="631565"/>
            <a:ext cx="6823012" cy="5594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FA2E0440-C547-8BA7-6072-52B60BB92752}"/>
              </a:ext>
            </a:extLst>
          </p:cNvPr>
          <p:cNvSpPr>
            <a:spLocks noGrp="1"/>
          </p:cNvSpPr>
          <p:nvPr>
            <p:ph type="ctrTitle"/>
          </p:nvPr>
        </p:nvSpPr>
        <p:spPr>
          <a:xfrm>
            <a:off x="6891033" y="3234343"/>
            <a:ext cx="5104612" cy="926432"/>
          </a:xfrm>
        </p:spPr>
        <p:txBody>
          <a:bodyPr>
            <a:normAutofit fontScale="90000"/>
          </a:bodyPr>
          <a:lstStyle/>
          <a:p>
            <a:r>
              <a:rPr lang="en-GB" b="1" dirty="0"/>
              <a:t>AGM – Bleasby Friends Association </a:t>
            </a:r>
          </a:p>
        </p:txBody>
      </p:sp>
      <p:sp>
        <p:nvSpPr>
          <p:cNvPr id="4" name="TextBox 3">
            <a:extLst>
              <a:ext uri="{FF2B5EF4-FFF2-40B4-BE49-F238E27FC236}">
                <a16:creationId xmlns:a16="http://schemas.microsoft.com/office/drawing/2014/main" id="{DCE65E8E-FB5B-B7AA-EEFB-DBA48F229141}"/>
              </a:ext>
            </a:extLst>
          </p:cNvPr>
          <p:cNvSpPr txBox="1"/>
          <p:nvPr/>
        </p:nvSpPr>
        <p:spPr>
          <a:xfrm>
            <a:off x="8241313" y="4428744"/>
            <a:ext cx="4033458" cy="523220"/>
          </a:xfrm>
          <a:prstGeom prst="rect">
            <a:avLst/>
          </a:prstGeom>
          <a:noFill/>
        </p:spPr>
        <p:txBody>
          <a:bodyPr wrap="square" rtlCol="0">
            <a:spAutoFit/>
          </a:bodyPr>
          <a:lstStyle/>
          <a:p>
            <a:r>
              <a:rPr lang="en-GB" sz="2800" dirty="0"/>
              <a:t>19</a:t>
            </a:r>
            <a:r>
              <a:rPr lang="en-GB" sz="2800" baseline="30000" dirty="0"/>
              <a:t>th</a:t>
            </a:r>
            <a:r>
              <a:rPr lang="en-GB" sz="2800" dirty="0"/>
              <a:t> July 2024</a:t>
            </a:r>
          </a:p>
        </p:txBody>
      </p:sp>
      <p:sp>
        <p:nvSpPr>
          <p:cNvPr id="8" name="TextBox 7">
            <a:extLst>
              <a:ext uri="{FF2B5EF4-FFF2-40B4-BE49-F238E27FC236}">
                <a16:creationId xmlns:a16="http://schemas.microsoft.com/office/drawing/2014/main" id="{C82D3DD6-8A3C-3D08-C9D2-F55C8F6794A2}"/>
              </a:ext>
            </a:extLst>
          </p:cNvPr>
          <p:cNvSpPr txBox="1"/>
          <p:nvPr/>
        </p:nvSpPr>
        <p:spPr>
          <a:xfrm>
            <a:off x="5409631" y="5219933"/>
            <a:ext cx="6138080" cy="646331"/>
          </a:xfrm>
          <a:prstGeom prst="rect">
            <a:avLst/>
          </a:prstGeom>
          <a:noFill/>
        </p:spPr>
        <p:txBody>
          <a:bodyPr wrap="square">
            <a:spAutoFit/>
          </a:bodyPr>
          <a:lstStyle/>
          <a:p>
            <a:pPr algn="r"/>
            <a:r>
              <a:rPr lang="en-GB" sz="1800" b="1" dirty="0">
                <a:solidFill>
                  <a:srgbClr val="000000"/>
                </a:solidFill>
                <a:effectLst/>
                <a:highlight>
                  <a:srgbClr val="FFFFFF"/>
                </a:highlight>
                <a:latin typeface="Calibri" panose="020F0502020204030204" pitchFamily="34" charset="0"/>
                <a:ea typeface="Times New Roman" panose="02020603050405020304" pitchFamily="18" charset="0"/>
              </a:rPr>
              <a:t>Bleasby School Friends Association - BSFA</a:t>
            </a:r>
            <a:endParaRPr lang="en-GB" sz="1800" dirty="0">
              <a:effectLst/>
              <a:highlight>
                <a:srgbClr val="FFFFFF"/>
              </a:highlight>
              <a:latin typeface="Times New Roman" panose="02020603050405020304" pitchFamily="18" charset="0"/>
              <a:ea typeface="Times New Roman" panose="02020603050405020304" pitchFamily="18" charset="0"/>
            </a:endParaRPr>
          </a:p>
          <a:p>
            <a:pPr algn="r"/>
            <a:r>
              <a:rPr lang="en-GB" sz="1800" b="1" dirty="0">
                <a:solidFill>
                  <a:srgbClr val="000000"/>
                </a:solidFill>
                <a:effectLst/>
                <a:highlight>
                  <a:srgbClr val="FFFFFF"/>
                </a:highlight>
                <a:latin typeface="Calibri" panose="020F0502020204030204" pitchFamily="34" charset="0"/>
                <a:ea typeface="Times New Roman" panose="02020603050405020304" pitchFamily="18" charset="0"/>
              </a:rPr>
              <a:t>Registered charity number: 1132098</a:t>
            </a:r>
            <a:endParaRPr lang="en-GB" sz="1800" dirty="0">
              <a:effectLst/>
              <a:highlight>
                <a:srgbClr val="FFFFFF"/>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78192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ED080B-AD35-0DD3-AE47-FE7DFD0431FE}"/>
              </a:ext>
            </a:extLst>
          </p:cNvPr>
          <p:cNvSpPr>
            <a:spLocks noGrp="1"/>
          </p:cNvSpPr>
          <p:nvPr>
            <p:ph type="title"/>
          </p:nvPr>
        </p:nvSpPr>
        <p:spPr>
          <a:xfrm>
            <a:off x="0" y="0"/>
            <a:ext cx="10515600" cy="1325563"/>
          </a:xfrm>
        </p:spPr>
        <p:txBody>
          <a:bodyPr/>
          <a:lstStyle/>
          <a:p>
            <a:r>
              <a:rPr lang="en-GB" dirty="0"/>
              <a:t>Agenda – 19</a:t>
            </a:r>
            <a:r>
              <a:rPr lang="en-GB" baseline="30000" dirty="0"/>
              <a:t>th</a:t>
            </a:r>
            <a:r>
              <a:rPr lang="en-GB" dirty="0"/>
              <a:t> July 2024</a:t>
            </a:r>
          </a:p>
        </p:txBody>
      </p:sp>
      <p:sp>
        <p:nvSpPr>
          <p:cNvPr id="4" name="Title 1">
            <a:extLst>
              <a:ext uri="{FF2B5EF4-FFF2-40B4-BE49-F238E27FC236}">
                <a16:creationId xmlns:a16="http://schemas.microsoft.com/office/drawing/2014/main" id="{5674557C-8D40-D78D-074F-D11B320FE490}"/>
              </a:ext>
            </a:extLst>
          </p:cNvPr>
          <p:cNvSpPr txBox="1">
            <a:spLocks/>
          </p:cNvSpPr>
          <p:nvPr/>
        </p:nvSpPr>
        <p:spPr>
          <a:xfrm>
            <a:off x="936009" y="2701167"/>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Arial" panose="020B0604020202020204" pitchFamily="34" charset="0"/>
              <a:buChar char="•"/>
            </a:pPr>
            <a:endParaRPr lang="en-GB" sz="2800" dirty="0"/>
          </a:p>
        </p:txBody>
      </p:sp>
      <p:graphicFrame>
        <p:nvGraphicFramePr>
          <p:cNvPr id="3" name="Table 2">
            <a:extLst>
              <a:ext uri="{FF2B5EF4-FFF2-40B4-BE49-F238E27FC236}">
                <a16:creationId xmlns:a16="http://schemas.microsoft.com/office/drawing/2014/main" id="{243B8244-F74B-07F8-9555-5F929B7EB7D2}"/>
              </a:ext>
            </a:extLst>
          </p:cNvPr>
          <p:cNvGraphicFramePr>
            <a:graphicFrameLocks noGrp="1"/>
          </p:cNvGraphicFramePr>
          <p:nvPr>
            <p:extLst>
              <p:ext uri="{D42A27DB-BD31-4B8C-83A1-F6EECF244321}">
                <p14:modId xmlns:p14="http://schemas.microsoft.com/office/powerpoint/2010/main" val="2677345944"/>
              </p:ext>
            </p:extLst>
          </p:nvPr>
        </p:nvGraphicFramePr>
        <p:xfrm>
          <a:off x="6424705" y="1389380"/>
          <a:ext cx="5121836" cy="4079240"/>
        </p:xfrm>
        <a:graphic>
          <a:graphicData uri="http://schemas.openxmlformats.org/drawingml/2006/table">
            <a:tbl>
              <a:tblPr firstRow="1" bandRow="1">
                <a:tableStyleId>{5C22544A-7EE6-4342-B048-85BDC9FD1C3A}</a:tableStyleId>
              </a:tblPr>
              <a:tblGrid>
                <a:gridCol w="5121836">
                  <a:extLst>
                    <a:ext uri="{9D8B030D-6E8A-4147-A177-3AD203B41FA5}">
                      <a16:colId xmlns:a16="http://schemas.microsoft.com/office/drawing/2014/main" val="3043562569"/>
                    </a:ext>
                  </a:extLst>
                </a:gridCol>
              </a:tblGrid>
              <a:tr h="370840">
                <a:tc>
                  <a:txBody>
                    <a:bodyPr/>
                    <a:lstStyle/>
                    <a:p>
                      <a:pPr algn="ctr"/>
                      <a:r>
                        <a:rPr lang="en-GB" dirty="0"/>
                        <a:t>Agenda</a:t>
                      </a:r>
                    </a:p>
                  </a:txBody>
                  <a:tcPr/>
                </a:tc>
                <a:extLst>
                  <a:ext uri="{0D108BD9-81ED-4DB2-BD59-A6C34878D82A}">
                    <a16:rowId xmlns:a16="http://schemas.microsoft.com/office/drawing/2014/main" val="1096990992"/>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Welcome</a:t>
                      </a:r>
                    </a:p>
                  </a:txBody>
                  <a:tcPr/>
                </a:tc>
                <a:extLst>
                  <a:ext uri="{0D108BD9-81ED-4DB2-BD59-A6C34878D82A}">
                    <a16:rowId xmlns:a16="http://schemas.microsoft.com/office/drawing/2014/main" val="2293455426"/>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Structure &amp; Members</a:t>
                      </a:r>
                    </a:p>
                  </a:txBody>
                  <a:tcPr/>
                </a:tc>
                <a:extLst>
                  <a:ext uri="{0D108BD9-81ED-4DB2-BD59-A6C34878D82A}">
                    <a16:rowId xmlns:a16="http://schemas.microsoft.com/office/drawing/2014/main" val="3716258371"/>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Governance &amp; Management</a:t>
                      </a:r>
                    </a:p>
                  </a:txBody>
                  <a:tcPr/>
                </a:tc>
                <a:extLst>
                  <a:ext uri="{0D108BD9-81ED-4DB2-BD59-A6C34878D82A}">
                    <a16:rowId xmlns:a16="http://schemas.microsoft.com/office/drawing/2014/main" val="4094753880"/>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Chairpersons Summary</a:t>
                      </a:r>
                    </a:p>
                  </a:txBody>
                  <a:tcPr/>
                </a:tc>
                <a:extLst>
                  <a:ext uri="{0D108BD9-81ED-4DB2-BD59-A6C34878D82A}">
                    <a16:rowId xmlns:a16="http://schemas.microsoft.com/office/drawing/2014/main" val="1620037134"/>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Treasury Report</a:t>
                      </a:r>
                    </a:p>
                  </a:txBody>
                  <a:tcPr/>
                </a:tc>
                <a:extLst>
                  <a:ext uri="{0D108BD9-81ED-4DB2-BD59-A6C34878D82A}">
                    <a16:rowId xmlns:a16="http://schemas.microsoft.com/office/drawing/2014/main" val="3574138415"/>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Fundraising &amp; Events Report</a:t>
                      </a:r>
                    </a:p>
                  </a:txBody>
                  <a:tcPr/>
                </a:tc>
                <a:extLst>
                  <a:ext uri="{0D108BD9-81ED-4DB2-BD59-A6C34878D82A}">
                    <a16:rowId xmlns:a16="http://schemas.microsoft.com/office/drawing/2014/main" val="2190106588"/>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Special Thanks</a:t>
                      </a:r>
                    </a:p>
                  </a:txBody>
                  <a:tcPr/>
                </a:tc>
                <a:extLst>
                  <a:ext uri="{0D108BD9-81ED-4DB2-BD59-A6C34878D82A}">
                    <a16:rowId xmlns:a16="http://schemas.microsoft.com/office/drawing/2014/main" val="94732410"/>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Call for New Members</a:t>
                      </a:r>
                    </a:p>
                  </a:txBody>
                  <a:tcPr/>
                </a:tc>
                <a:extLst>
                  <a:ext uri="{0D108BD9-81ED-4DB2-BD59-A6C34878D82A}">
                    <a16:rowId xmlns:a16="http://schemas.microsoft.com/office/drawing/2014/main" val="80065807"/>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Roles Elections</a:t>
                      </a:r>
                    </a:p>
                  </a:txBody>
                  <a:tcPr/>
                </a:tc>
                <a:extLst>
                  <a:ext uri="{0D108BD9-81ED-4DB2-BD59-A6C34878D82A}">
                    <a16:rowId xmlns:a16="http://schemas.microsoft.com/office/drawing/2014/main" val="2302721826"/>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Open Forum Questions</a:t>
                      </a:r>
                    </a:p>
                  </a:txBody>
                  <a:tcPr/>
                </a:tc>
                <a:extLst>
                  <a:ext uri="{0D108BD9-81ED-4DB2-BD59-A6C34878D82A}">
                    <a16:rowId xmlns:a16="http://schemas.microsoft.com/office/drawing/2014/main" val="1788553160"/>
                  </a:ext>
                </a:extLst>
              </a:tr>
            </a:tbl>
          </a:graphicData>
        </a:graphic>
      </p:graphicFrame>
      <p:pic>
        <p:nvPicPr>
          <p:cNvPr id="6" name="Picture 5">
            <a:extLst>
              <a:ext uri="{FF2B5EF4-FFF2-40B4-BE49-F238E27FC236}">
                <a16:creationId xmlns:a16="http://schemas.microsoft.com/office/drawing/2014/main" id="{884CCB7E-EDB2-CDBF-A0E6-F40E5CBBBB7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54206" y="1427576"/>
            <a:ext cx="5358654" cy="3751138"/>
          </a:xfrm>
          <a:prstGeom prst="rect">
            <a:avLst/>
          </a:prstGeom>
        </p:spPr>
      </p:pic>
    </p:spTree>
    <p:extLst>
      <p:ext uri="{BB962C8B-B14F-4D97-AF65-F5344CB8AC3E}">
        <p14:creationId xmlns:p14="http://schemas.microsoft.com/office/powerpoint/2010/main" val="1361160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BD066-EF1C-D041-B258-60A71534E55E}"/>
              </a:ext>
            </a:extLst>
          </p:cNvPr>
          <p:cNvSpPr>
            <a:spLocks noGrp="1"/>
          </p:cNvSpPr>
          <p:nvPr>
            <p:ph type="title"/>
          </p:nvPr>
        </p:nvSpPr>
        <p:spPr>
          <a:xfrm>
            <a:off x="0" y="0"/>
            <a:ext cx="10515600" cy="1325563"/>
          </a:xfrm>
        </p:spPr>
        <p:txBody>
          <a:bodyPr/>
          <a:lstStyle/>
          <a:p>
            <a:r>
              <a:rPr lang="en-GB" dirty="0"/>
              <a:t>Welcome !</a:t>
            </a:r>
          </a:p>
        </p:txBody>
      </p:sp>
      <p:sp>
        <p:nvSpPr>
          <p:cNvPr id="3" name="Content Placeholder 2">
            <a:extLst>
              <a:ext uri="{FF2B5EF4-FFF2-40B4-BE49-F238E27FC236}">
                <a16:creationId xmlns:a16="http://schemas.microsoft.com/office/drawing/2014/main" id="{AF4AC716-E2E7-74A5-D0E4-9A1C1051CF48}"/>
              </a:ext>
            </a:extLst>
          </p:cNvPr>
          <p:cNvSpPr>
            <a:spLocks noGrp="1"/>
          </p:cNvSpPr>
          <p:nvPr>
            <p:ph idx="1"/>
          </p:nvPr>
        </p:nvSpPr>
        <p:spPr>
          <a:xfrm>
            <a:off x="838200" y="1825625"/>
            <a:ext cx="10515600" cy="3094393"/>
          </a:xfrm>
        </p:spPr>
        <p:txBody>
          <a:bodyPr>
            <a:normAutofit lnSpcReduction="10000"/>
          </a:bodyPr>
          <a:lstStyle/>
          <a:p>
            <a:r>
              <a:rPr lang="en-GB" dirty="0"/>
              <a:t>The Bleasby School Friends Association (BSFA) is a group of parent and staff volunteers. Our aim is to organise fun events and activities and with the help of our ‘friends of’ BSFA helpers bring the community together and raise much needed funds for school.</a:t>
            </a:r>
            <a:br>
              <a:rPr lang="en-GB" dirty="0"/>
            </a:br>
            <a:endParaRPr lang="en-GB" dirty="0"/>
          </a:p>
          <a:p>
            <a:r>
              <a:rPr lang="en-GB" dirty="0"/>
              <a:t>The BSFA is a registered charity and we are keen to encourage all our members to complete a declaration to enable the charity to gain Gift Aid.</a:t>
            </a:r>
          </a:p>
        </p:txBody>
      </p:sp>
    </p:spTree>
    <p:extLst>
      <p:ext uri="{BB962C8B-B14F-4D97-AF65-F5344CB8AC3E}">
        <p14:creationId xmlns:p14="http://schemas.microsoft.com/office/powerpoint/2010/main" val="2096489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BD066-EF1C-D041-B258-60A71534E55E}"/>
              </a:ext>
            </a:extLst>
          </p:cNvPr>
          <p:cNvSpPr>
            <a:spLocks noGrp="1"/>
          </p:cNvSpPr>
          <p:nvPr>
            <p:ph type="title"/>
          </p:nvPr>
        </p:nvSpPr>
        <p:spPr>
          <a:xfrm>
            <a:off x="0" y="0"/>
            <a:ext cx="10515600" cy="1325563"/>
          </a:xfrm>
        </p:spPr>
        <p:txBody>
          <a:bodyPr/>
          <a:lstStyle/>
          <a:p>
            <a:r>
              <a:rPr lang="en-GB" dirty="0"/>
              <a:t>BSFA- Who are our Members</a:t>
            </a:r>
          </a:p>
        </p:txBody>
      </p:sp>
      <p:graphicFrame>
        <p:nvGraphicFramePr>
          <p:cNvPr id="6" name="Diagram 5">
            <a:extLst>
              <a:ext uri="{FF2B5EF4-FFF2-40B4-BE49-F238E27FC236}">
                <a16:creationId xmlns:a16="http://schemas.microsoft.com/office/drawing/2014/main" id="{3EC7C800-33D0-AED4-6722-5C826071E824}"/>
              </a:ext>
            </a:extLst>
          </p:cNvPr>
          <p:cNvGraphicFramePr/>
          <p:nvPr>
            <p:extLst>
              <p:ext uri="{D42A27DB-BD31-4B8C-83A1-F6EECF244321}">
                <p14:modId xmlns:p14="http://schemas.microsoft.com/office/powerpoint/2010/main" val="294121752"/>
              </p:ext>
            </p:extLst>
          </p:nvPr>
        </p:nvGraphicFramePr>
        <p:xfrm>
          <a:off x="-546669" y="1025161"/>
          <a:ext cx="6372747" cy="4807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B9709F5A-DA17-9B17-6B52-68F87EF26F4E}"/>
              </a:ext>
            </a:extLst>
          </p:cNvPr>
          <p:cNvSpPr txBox="1"/>
          <p:nvPr/>
        </p:nvSpPr>
        <p:spPr>
          <a:xfrm>
            <a:off x="5171366" y="1216785"/>
            <a:ext cx="6912590" cy="4924425"/>
          </a:xfrm>
          <a:prstGeom prst="rect">
            <a:avLst/>
          </a:prstGeom>
          <a:noFill/>
        </p:spPr>
        <p:txBody>
          <a:bodyPr wrap="square">
            <a:spAutoFit/>
          </a:bodyPr>
          <a:lstStyle/>
          <a:p>
            <a:r>
              <a:rPr lang="en-GB" sz="1600" b="1" dirty="0"/>
              <a:t>BSFA Committee</a:t>
            </a:r>
            <a:r>
              <a:rPr lang="en-GB" sz="1600" dirty="0"/>
              <a:t>:</a:t>
            </a:r>
          </a:p>
          <a:p>
            <a:pPr>
              <a:buFont typeface="Arial" panose="020B0604020202020204" pitchFamily="34" charset="0"/>
              <a:buChar char="•"/>
            </a:pPr>
            <a:r>
              <a:rPr lang="en-GB" sz="1600" dirty="0"/>
              <a:t>The BSFA currently has a committee consisting of 5 trustees, 3 parents, and 2 teaching school staff members.</a:t>
            </a:r>
            <a:br>
              <a:rPr lang="en-GB" sz="2400" dirty="0"/>
            </a:br>
            <a:endParaRPr lang="en-GB" sz="2400" dirty="0"/>
          </a:p>
          <a:p>
            <a:pPr>
              <a:buFont typeface="Arial" panose="020B0604020202020204" pitchFamily="34" charset="0"/>
              <a:buChar char="•"/>
            </a:pPr>
            <a:r>
              <a:rPr lang="en-GB" sz="1600" b="1" dirty="0"/>
              <a:t>Parents</a:t>
            </a:r>
            <a:r>
              <a:rPr lang="en-GB" sz="1600" dirty="0"/>
              <a:t>: Every parent and carer of a student at the school is automatically a member of the BSFA. This includes grandparents who are also actively involved.</a:t>
            </a:r>
            <a:br>
              <a:rPr lang="en-GB" sz="1600" dirty="0"/>
            </a:br>
            <a:endParaRPr lang="en-GB" sz="1600" dirty="0"/>
          </a:p>
          <a:p>
            <a:pPr>
              <a:buFont typeface="Arial" panose="020B0604020202020204" pitchFamily="34" charset="0"/>
              <a:buChar char="•"/>
            </a:pPr>
            <a:r>
              <a:rPr lang="en-GB" sz="1600" b="1" dirty="0"/>
              <a:t>Teachers</a:t>
            </a:r>
            <a:r>
              <a:rPr lang="en-GB" sz="1600" dirty="0"/>
              <a:t>: All teaching staff are considered members of the BSFA, ensuring they have a role in fundraising and event planning.</a:t>
            </a:r>
            <a:br>
              <a:rPr lang="en-GB" sz="1600" dirty="0"/>
            </a:br>
            <a:endParaRPr lang="en-GB" sz="1600" dirty="0"/>
          </a:p>
          <a:p>
            <a:pPr>
              <a:buFont typeface="Arial" panose="020B0604020202020204" pitchFamily="34" charset="0"/>
              <a:buChar char="•"/>
            </a:pPr>
            <a:r>
              <a:rPr lang="en-GB" sz="1600" b="1" dirty="0"/>
              <a:t>Volunteers </a:t>
            </a:r>
            <a:r>
              <a:rPr lang="en-GB" sz="1600" dirty="0"/>
              <a:t>: Dedicated volunteers who take an active role in the association's activities.</a:t>
            </a:r>
            <a:br>
              <a:rPr lang="en-GB" sz="1600" dirty="0"/>
            </a:br>
            <a:endParaRPr lang="en-GB" sz="1600" dirty="0"/>
          </a:p>
          <a:p>
            <a:pPr>
              <a:buFont typeface="Arial" panose="020B0604020202020204" pitchFamily="34" charset="0"/>
              <a:buChar char="•"/>
            </a:pPr>
            <a:r>
              <a:rPr lang="en-GB" sz="1600" b="1" dirty="0"/>
              <a:t>School Governors</a:t>
            </a:r>
            <a:r>
              <a:rPr lang="en-GB" sz="1600" dirty="0"/>
              <a:t>: All school governors are part of the BSFA, providing governance and support for various initiatives.</a:t>
            </a:r>
            <a:br>
              <a:rPr lang="en-GB" sz="1600" dirty="0"/>
            </a:br>
            <a:endParaRPr lang="en-GB" sz="1600" dirty="0"/>
          </a:p>
          <a:p>
            <a:pPr>
              <a:buFont typeface="Arial" panose="020B0604020202020204" pitchFamily="34" charset="0"/>
              <a:buChar char="•"/>
            </a:pPr>
            <a:r>
              <a:rPr lang="en-GB" sz="1600" b="1" dirty="0"/>
              <a:t>Students</a:t>
            </a:r>
            <a:r>
              <a:rPr lang="en-GB" sz="1600" dirty="0"/>
              <a:t>: While students are the primary beneficiaries of the BSFA's efforts, they are also encouraged to participate in events and fundraising activities.</a:t>
            </a:r>
            <a:br>
              <a:rPr lang="en-GB" dirty="0"/>
            </a:br>
            <a:endParaRPr lang="en-GB" dirty="0"/>
          </a:p>
        </p:txBody>
      </p:sp>
      <p:sp>
        <p:nvSpPr>
          <p:cNvPr id="10" name="TextBox 9">
            <a:extLst>
              <a:ext uri="{FF2B5EF4-FFF2-40B4-BE49-F238E27FC236}">
                <a16:creationId xmlns:a16="http://schemas.microsoft.com/office/drawing/2014/main" id="{6F149BB3-21F6-A353-E663-72DBB4A66A0F}"/>
              </a:ext>
            </a:extLst>
          </p:cNvPr>
          <p:cNvSpPr txBox="1"/>
          <p:nvPr/>
        </p:nvSpPr>
        <p:spPr>
          <a:xfrm>
            <a:off x="108046" y="5570643"/>
            <a:ext cx="5063320" cy="1354217"/>
          </a:xfrm>
          <a:prstGeom prst="rect">
            <a:avLst/>
          </a:prstGeom>
          <a:noFill/>
        </p:spPr>
        <p:txBody>
          <a:bodyPr wrap="square">
            <a:spAutoFit/>
          </a:bodyPr>
          <a:lstStyle/>
          <a:p>
            <a:pPr>
              <a:buFont typeface="Arial" panose="020B0604020202020204" pitchFamily="34" charset="0"/>
              <a:buChar char="•"/>
            </a:pPr>
            <a:endParaRPr lang="en-GB" dirty="0"/>
          </a:p>
          <a:p>
            <a:pPr algn="ctr"/>
            <a:r>
              <a:rPr lang="en-GB" sz="1600" b="1" dirty="0"/>
              <a:t>Summary</a:t>
            </a:r>
            <a:r>
              <a:rPr lang="en-GB" sz="1600" dirty="0"/>
              <a:t>: </a:t>
            </a:r>
            <a:r>
              <a:rPr lang="en-GB" sz="1600" i="1" dirty="0"/>
              <a:t>Essentially, anyone connected to the school community has the opportunity to help raise money and assist at events, ensuring a collaborative effort across all groups.</a:t>
            </a:r>
          </a:p>
        </p:txBody>
      </p:sp>
    </p:spTree>
    <p:extLst>
      <p:ext uri="{BB962C8B-B14F-4D97-AF65-F5344CB8AC3E}">
        <p14:creationId xmlns:p14="http://schemas.microsoft.com/office/powerpoint/2010/main" val="33938327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BD066-EF1C-D041-B258-60A71534E55E}"/>
              </a:ext>
            </a:extLst>
          </p:cNvPr>
          <p:cNvSpPr>
            <a:spLocks noGrp="1"/>
          </p:cNvSpPr>
          <p:nvPr>
            <p:ph type="title"/>
          </p:nvPr>
        </p:nvSpPr>
        <p:spPr>
          <a:xfrm>
            <a:off x="0" y="0"/>
            <a:ext cx="10515600" cy="1325563"/>
          </a:xfrm>
        </p:spPr>
        <p:txBody>
          <a:bodyPr/>
          <a:lstStyle/>
          <a:p>
            <a:r>
              <a:rPr lang="en-GB" dirty="0"/>
              <a:t>BSFA- Governance and Management</a:t>
            </a:r>
          </a:p>
        </p:txBody>
      </p:sp>
      <p:sp>
        <p:nvSpPr>
          <p:cNvPr id="4" name="TextBox 3">
            <a:extLst>
              <a:ext uri="{FF2B5EF4-FFF2-40B4-BE49-F238E27FC236}">
                <a16:creationId xmlns:a16="http://schemas.microsoft.com/office/drawing/2014/main" id="{7A9E5666-9556-307B-9AD4-003B9008B36B}"/>
              </a:ext>
            </a:extLst>
          </p:cNvPr>
          <p:cNvSpPr txBox="1"/>
          <p:nvPr/>
        </p:nvSpPr>
        <p:spPr>
          <a:xfrm>
            <a:off x="353704" y="1052058"/>
            <a:ext cx="11348113" cy="923330"/>
          </a:xfrm>
          <a:prstGeom prst="rect">
            <a:avLst/>
          </a:prstGeom>
          <a:noFill/>
        </p:spPr>
        <p:txBody>
          <a:bodyPr wrap="square">
            <a:spAutoFit/>
          </a:bodyPr>
          <a:lstStyle/>
          <a:p>
            <a:r>
              <a:rPr lang="en-GB" dirty="0"/>
              <a:t>The BSFA typically holds monthly meetings, advertised in advance. These meetings freely open for all members, to attend and we warmly encourage participation. We are always eager to welcome new ideas and receive ad-hoc help from anyone interested in contributing</a:t>
            </a:r>
          </a:p>
        </p:txBody>
      </p:sp>
      <p:graphicFrame>
        <p:nvGraphicFramePr>
          <p:cNvPr id="5" name="Table 4">
            <a:extLst>
              <a:ext uri="{FF2B5EF4-FFF2-40B4-BE49-F238E27FC236}">
                <a16:creationId xmlns:a16="http://schemas.microsoft.com/office/drawing/2014/main" id="{8FD55769-59B0-606E-2D9E-B7E5507F51C5}"/>
              </a:ext>
            </a:extLst>
          </p:cNvPr>
          <p:cNvGraphicFramePr>
            <a:graphicFrameLocks noGrp="1"/>
          </p:cNvGraphicFramePr>
          <p:nvPr>
            <p:extLst>
              <p:ext uri="{D42A27DB-BD31-4B8C-83A1-F6EECF244321}">
                <p14:modId xmlns:p14="http://schemas.microsoft.com/office/powerpoint/2010/main" val="644513434"/>
              </p:ext>
            </p:extLst>
          </p:nvPr>
        </p:nvGraphicFramePr>
        <p:xfrm>
          <a:off x="353704" y="2084570"/>
          <a:ext cx="11656326" cy="4127891"/>
        </p:xfrm>
        <a:graphic>
          <a:graphicData uri="http://schemas.openxmlformats.org/drawingml/2006/table">
            <a:tbl>
              <a:tblPr bandRow="1">
                <a:tableStyleId>{5C22544A-7EE6-4342-B048-85BDC9FD1C3A}</a:tableStyleId>
              </a:tblPr>
              <a:tblGrid>
                <a:gridCol w="1834480">
                  <a:extLst>
                    <a:ext uri="{9D8B030D-6E8A-4147-A177-3AD203B41FA5}">
                      <a16:colId xmlns:a16="http://schemas.microsoft.com/office/drawing/2014/main" val="2805487734"/>
                    </a:ext>
                  </a:extLst>
                </a:gridCol>
                <a:gridCol w="9821846">
                  <a:extLst>
                    <a:ext uri="{9D8B030D-6E8A-4147-A177-3AD203B41FA5}">
                      <a16:colId xmlns:a16="http://schemas.microsoft.com/office/drawing/2014/main" val="1243814573"/>
                    </a:ext>
                  </a:extLst>
                </a:gridCol>
              </a:tblGrid>
              <a:tr h="10810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Governance</a:t>
                      </a:r>
                      <a:endParaRPr lang="en-GB" dirty="0"/>
                    </a:p>
                  </a:txBody>
                  <a:tcPr/>
                </a:tc>
                <a:tc>
                  <a:txBody>
                    <a:bodyPr/>
                    <a:lstStyle/>
                    <a:p>
                      <a:pPr marL="285750" indent="-285750">
                        <a:buFont typeface="Arial" panose="020B0604020202020204" pitchFamily="34" charset="0"/>
                        <a:buChar char="•"/>
                      </a:pPr>
                      <a:r>
                        <a:rPr lang="en-GB" dirty="0"/>
                        <a:t>Our activities are governed by our constitution, a guiding document that outlines how we conduct and govern the BSFA</a:t>
                      </a:r>
                    </a:p>
                    <a:p>
                      <a:pPr marL="285750" indent="-285750">
                        <a:buFont typeface="Arial" panose="020B0604020202020204" pitchFamily="34" charset="0"/>
                        <a:buChar char="•"/>
                      </a:pPr>
                      <a:r>
                        <a:rPr lang="en-GB" dirty="0"/>
                        <a:t>The constitution specifies the procedures we follow and, importantly, stipulates how and where the funds raised can be spent.</a:t>
                      </a:r>
                    </a:p>
                  </a:txBody>
                  <a:tcPr/>
                </a:tc>
                <a:extLst>
                  <a:ext uri="{0D108BD9-81ED-4DB2-BD59-A6C34878D82A}">
                    <a16:rowId xmlns:a16="http://schemas.microsoft.com/office/drawing/2014/main" val="2672034062"/>
                  </a:ext>
                </a:extLst>
              </a:tr>
              <a:tr h="1476131">
                <a:tc>
                  <a:txBody>
                    <a:bodyPr/>
                    <a:lstStyle/>
                    <a:p>
                      <a:r>
                        <a:rPr lang="en-GB" b="1" dirty="0"/>
                        <a:t>Decision-Making Process</a:t>
                      </a:r>
                      <a:endParaRPr lang="en-GB" dirty="0"/>
                    </a:p>
                  </a:txBody>
                  <a:tcPr/>
                </a:tc>
                <a:tc>
                  <a:txBody>
                    <a:bodyPr/>
                    <a:lstStyle/>
                    <a:p>
                      <a:pPr marL="285750" indent="-285750">
                        <a:buFont typeface="Arial" panose="020B0604020202020204" pitchFamily="34" charset="0"/>
                        <a:buChar char="•"/>
                      </a:pPr>
                      <a:r>
                        <a:rPr lang="en-GB" dirty="0"/>
                        <a:t>In terms of funding requests trustees can consider requests from current school staff, governors, and any other members, including parents, carers, and grandparents.</a:t>
                      </a:r>
                    </a:p>
                    <a:p>
                      <a:pPr marL="285750" indent="-285750">
                        <a:buFont typeface="Arial" panose="020B0604020202020204" pitchFamily="34" charset="0"/>
                        <a:buChar char="•"/>
                      </a:pPr>
                      <a:r>
                        <a:rPr lang="en-GB" dirty="0"/>
                        <a:t>The focus is to fund items and services that are deemed "nice to haves" rather than "need to haves."</a:t>
                      </a:r>
                    </a:p>
                    <a:p>
                      <a:pPr marL="285750" indent="-285750">
                        <a:buFont typeface="Arial" panose="020B0604020202020204" pitchFamily="34" charset="0"/>
                        <a:buChar char="•"/>
                      </a:pPr>
                      <a:r>
                        <a:rPr lang="en-GB" dirty="0"/>
                        <a:t>All purchase decisions do require a majority vote from the committee of trustees to ensure transparency and collective agreement between all parties</a:t>
                      </a:r>
                    </a:p>
                  </a:txBody>
                  <a:tcPr/>
                </a:tc>
                <a:extLst>
                  <a:ext uri="{0D108BD9-81ED-4DB2-BD59-A6C34878D82A}">
                    <a16:rowId xmlns:a16="http://schemas.microsoft.com/office/drawing/2014/main" val="3211974999"/>
                  </a:ext>
                </a:extLst>
              </a:tr>
              <a:tr h="1330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Engagement and Participation</a:t>
                      </a:r>
                      <a:r>
                        <a:rPr lang="en-GB" dirty="0"/>
                        <a:t>:</a:t>
                      </a:r>
                    </a:p>
                    <a:p>
                      <a:endParaRPr lang="en-GB" dirty="0"/>
                    </a:p>
                  </a:txBody>
                  <a:tcPr/>
                </a:tc>
                <a:tc>
                  <a:txBody>
                    <a:bodyPr/>
                    <a:lstStyle/>
                    <a:p>
                      <a:pPr marL="285750" indent="-285750">
                        <a:buFont typeface="Arial" panose="020B0604020202020204" pitchFamily="34" charset="0"/>
                        <a:buChar char="•"/>
                      </a:pPr>
                      <a:r>
                        <a:rPr lang="en-GB" dirty="0"/>
                        <a:t>As we are all volunteers we actively seek and welcome input of all members. Whether you potentially have a new idea for an fundraising event or can offer operational support and assistance, your contribution is always welcomed</a:t>
                      </a:r>
                    </a:p>
                    <a:p>
                      <a:pPr marL="285750" indent="-285750">
                        <a:buFont typeface="Arial" panose="020B0604020202020204" pitchFamily="34" charset="0"/>
                        <a:buChar char="•"/>
                      </a:pPr>
                      <a:r>
                        <a:rPr lang="en-GB" dirty="0"/>
                        <a:t>We aim to provide through our regular meetings a platform to discuss purchases and initiatives to ultimately benefit the children attending our school. </a:t>
                      </a:r>
                    </a:p>
                  </a:txBody>
                  <a:tcPr/>
                </a:tc>
                <a:extLst>
                  <a:ext uri="{0D108BD9-81ED-4DB2-BD59-A6C34878D82A}">
                    <a16:rowId xmlns:a16="http://schemas.microsoft.com/office/drawing/2014/main" val="3351808276"/>
                  </a:ext>
                </a:extLst>
              </a:tr>
            </a:tbl>
          </a:graphicData>
        </a:graphic>
      </p:graphicFrame>
    </p:spTree>
    <p:extLst>
      <p:ext uri="{BB962C8B-B14F-4D97-AF65-F5344CB8AC3E}">
        <p14:creationId xmlns:p14="http://schemas.microsoft.com/office/powerpoint/2010/main" val="3086176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D3165-336E-1283-A708-C302C57EE21F}"/>
              </a:ext>
            </a:extLst>
          </p:cNvPr>
          <p:cNvSpPr>
            <a:spLocks noGrp="1"/>
          </p:cNvSpPr>
          <p:nvPr>
            <p:ph type="title"/>
          </p:nvPr>
        </p:nvSpPr>
        <p:spPr>
          <a:xfrm>
            <a:off x="0" y="0"/>
            <a:ext cx="10515600" cy="1325563"/>
          </a:xfrm>
        </p:spPr>
        <p:txBody>
          <a:bodyPr/>
          <a:lstStyle/>
          <a:p>
            <a:r>
              <a:rPr lang="en-GB" dirty="0"/>
              <a:t>Chairpersons’ Summary </a:t>
            </a:r>
          </a:p>
        </p:txBody>
      </p:sp>
      <p:graphicFrame>
        <p:nvGraphicFramePr>
          <p:cNvPr id="6" name="Table 5">
            <a:extLst>
              <a:ext uri="{FF2B5EF4-FFF2-40B4-BE49-F238E27FC236}">
                <a16:creationId xmlns:a16="http://schemas.microsoft.com/office/drawing/2014/main" id="{E2C13CAB-A8D0-81B5-E968-294D26414B94}"/>
              </a:ext>
            </a:extLst>
          </p:cNvPr>
          <p:cNvGraphicFramePr>
            <a:graphicFrameLocks noGrp="1"/>
          </p:cNvGraphicFramePr>
          <p:nvPr>
            <p:extLst>
              <p:ext uri="{D42A27DB-BD31-4B8C-83A1-F6EECF244321}">
                <p14:modId xmlns:p14="http://schemas.microsoft.com/office/powerpoint/2010/main" val="898307836"/>
              </p:ext>
            </p:extLst>
          </p:nvPr>
        </p:nvGraphicFramePr>
        <p:xfrm>
          <a:off x="374175" y="1325563"/>
          <a:ext cx="11165006" cy="3213491"/>
        </p:xfrm>
        <a:graphic>
          <a:graphicData uri="http://schemas.openxmlformats.org/drawingml/2006/table">
            <a:tbl>
              <a:tblPr bandRow="1">
                <a:tableStyleId>{5C22544A-7EE6-4342-B048-85BDC9FD1C3A}</a:tableStyleId>
              </a:tblPr>
              <a:tblGrid>
                <a:gridCol w="1757156">
                  <a:extLst>
                    <a:ext uri="{9D8B030D-6E8A-4147-A177-3AD203B41FA5}">
                      <a16:colId xmlns:a16="http://schemas.microsoft.com/office/drawing/2014/main" val="2805487734"/>
                    </a:ext>
                  </a:extLst>
                </a:gridCol>
                <a:gridCol w="9407850">
                  <a:extLst>
                    <a:ext uri="{9D8B030D-6E8A-4147-A177-3AD203B41FA5}">
                      <a16:colId xmlns:a16="http://schemas.microsoft.com/office/drawing/2014/main" val="1318329470"/>
                    </a:ext>
                  </a:extLst>
                </a:gridCol>
              </a:tblGrid>
              <a:tr h="147613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t>Year in Review</a:t>
                      </a:r>
                    </a:p>
                    <a:p>
                      <a:endParaRPr lang="en-GB" dirty="0"/>
                    </a:p>
                  </a:txBody>
                  <a:tcPr/>
                </a:tc>
                <a:tc>
                  <a:txBody>
                    <a:bodyPr/>
                    <a:lstStyle/>
                    <a:p>
                      <a:pPr marL="285750" indent="-285750">
                        <a:buFont typeface="Arial" panose="020B0604020202020204" pitchFamily="34" charset="0"/>
                        <a:buChar char="•"/>
                      </a:pPr>
                      <a:r>
                        <a:rPr lang="en-GB" dirty="0"/>
                        <a:t>2023 / 24 Was in some ways a challenging year. While many of us were new in the role – there was quite a bit of a learning curve. We are smaller team, and sometimes we really felt the reduced numbers. Every member of the current team also all work and sometimes the proximity to school and time pressures has been a challenge for us all. Despite these challenges  we still delivered a very packed program. </a:t>
                      </a:r>
                    </a:p>
                  </a:txBody>
                  <a:tcPr/>
                </a:tc>
                <a:extLst>
                  <a:ext uri="{0D108BD9-81ED-4DB2-BD59-A6C34878D82A}">
                    <a16:rowId xmlns:a16="http://schemas.microsoft.com/office/drawing/2014/main" val="3211974999"/>
                  </a:ext>
                </a:extLst>
              </a:tr>
              <a:tr h="1330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b="1" dirty="0"/>
                        <a:t>Moving Forward</a:t>
                      </a:r>
                    </a:p>
                  </a:txBody>
                  <a:tcPr/>
                </a:tc>
                <a:tc>
                  <a:txBody>
                    <a:bodyPr/>
                    <a:lstStyle/>
                    <a:p>
                      <a:pPr marL="285750" indent="-285750">
                        <a:buFont typeface="Arial" panose="020B0604020202020204" pitchFamily="34" charset="0"/>
                        <a:buChar char="•"/>
                      </a:pPr>
                      <a:r>
                        <a:rPr lang="en-GB" dirty="0"/>
                        <a:t>Moving forward we invite more hands-on members to join us. Your time and energy can make a significant difference. Our current trustees and volunteers have passionately provided time and knowledge, and we want to ensure that this enthusiasm is shared and sustained. We are eager to support and mentor new members who can take the lead in organizing the beloved events that enrich our school. We have fundraised a healthy amount of money for the school and we look forward to see what they spend it on! </a:t>
                      </a:r>
                    </a:p>
                  </a:txBody>
                  <a:tcPr/>
                </a:tc>
                <a:extLst>
                  <a:ext uri="{0D108BD9-81ED-4DB2-BD59-A6C34878D82A}">
                    <a16:rowId xmlns:a16="http://schemas.microsoft.com/office/drawing/2014/main" val="3351808276"/>
                  </a:ext>
                </a:extLst>
              </a:tr>
            </a:tbl>
          </a:graphicData>
        </a:graphic>
      </p:graphicFrame>
    </p:spTree>
    <p:extLst>
      <p:ext uri="{BB962C8B-B14F-4D97-AF65-F5344CB8AC3E}">
        <p14:creationId xmlns:p14="http://schemas.microsoft.com/office/powerpoint/2010/main" val="429444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D3165-336E-1283-A708-C302C57EE21F}"/>
              </a:ext>
            </a:extLst>
          </p:cNvPr>
          <p:cNvSpPr>
            <a:spLocks noGrp="1"/>
          </p:cNvSpPr>
          <p:nvPr>
            <p:ph type="title"/>
          </p:nvPr>
        </p:nvSpPr>
        <p:spPr>
          <a:xfrm>
            <a:off x="0" y="0"/>
            <a:ext cx="10515600" cy="1325563"/>
          </a:xfrm>
        </p:spPr>
        <p:txBody>
          <a:bodyPr/>
          <a:lstStyle/>
          <a:p>
            <a:r>
              <a:rPr lang="en-GB" dirty="0"/>
              <a:t>Treasury Report 2023 – 2024 </a:t>
            </a:r>
          </a:p>
        </p:txBody>
      </p:sp>
      <p:graphicFrame>
        <p:nvGraphicFramePr>
          <p:cNvPr id="6" name="Table 5">
            <a:extLst>
              <a:ext uri="{FF2B5EF4-FFF2-40B4-BE49-F238E27FC236}">
                <a16:creationId xmlns:a16="http://schemas.microsoft.com/office/drawing/2014/main" id="{1952373D-584B-A827-7283-083370A20B2F}"/>
              </a:ext>
            </a:extLst>
          </p:cNvPr>
          <p:cNvGraphicFramePr>
            <a:graphicFrameLocks noGrp="1"/>
          </p:cNvGraphicFramePr>
          <p:nvPr>
            <p:extLst>
              <p:ext uri="{D42A27DB-BD31-4B8C-83A1-F6EECF244321}">
                <p14:modId xmlns:p14="http://schemas.microsoft.com/office/powerpoint/2010/main" val="1530830076"/>
              </p:ext>
            </p:extLst>
          </p:nvPr>
        </p:nvGraphicFramePr>
        <p:xfrm>
          <a:off x="267836" y="1056072"/>
          <a:ext cx="11656327" cy="5577840"/>
        </p:xfrm>
        <a:graphic>
          <a:graphicData uri="http://schemas.openxmlformats.org/drawingml/2006/table">
            <a:tbl>
              <a:tblPr bandRow="1">
                <a:tableStyleId>{5C22544A-7EE6-4342-B048-85BDC9FD1C3A}</a:tableStyleId>
              </a:tblPr>
              <a:tblGrid>
                <a:gridCol w="2957808">
                  <a:extLst>
                    <a:ext uri="{9D8B030D-6E8A-4147-A177-3AD203B41FA5}">
                      <a16:colId xmlns:a16="http://schemas.microsoft.com/office/drawing/2014/main" val="2805487734"/>
                    </a:ext>
                  </a:extLst>
                </a:gridCol>
                <a:gridCol w="8698519">
                  <a:extLst>
                    <a:ext uri="{9D8B030D-6E8A-4147-A177-3AD203B41FA5}">
                      <a16:colId xmlns:a16="http://schemas.microsoft.com/office/drawing/2014/main" val="1243814573"/>
                    </a:ext>
                  </a:extLst>
                </a:gridCol>
              </a:tblGrid>
              <a:tr h="13257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u="sng" kern="1200" dirty="0">
                          <a:solidFill>
                            <a:schemeClr val="dk1"/>
                          </a:solidFill>
                          <a:effectLst/>
                          <a:latin typeface="+mn-lt"/>
                          <a:ea typeface="+mn-ea"/>
                          <a:cs typeface="+mn-cs"/>
                        </a:rPr>
                        <a:t>Income from events and donations banked during financial year:</a:t>
                      </a:r>
                      <a:r>
                        <a:rPr lang="en-GB" sz="1800" b="1" kern="1200" dirty="0">
                          <a:solidFill>
                            <a:schemeClr val="dk1"/>
                          </a:solidFill>
                          <a:effectLst/>
                          <a:latin typeface="+mn-lt"/>
                          <a:ea typeface="+mn-ea"/>
                          <a:cs typeface="+mn-cs"/>
                        </a:rPr>
                        <a:t>  £5,021.87</a:t>
                      </a:r>
                      <a:endParaRPr lang="en-GB" sz="1800" kern="1200" dirty="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200" dirty="0">
                          <a:solidFill>
                            <a:schemeClr val="dk1"/>
                          </a:solidFill>
                          <a:effectLst/>
                          <a:latin typeface="+mn-lt"/>
                          <a:ea typeface="+mn-ea"/>
                          <a:cs typeface="+mn-cs"/>
                        </a:rPr>
                        <a:t>Amazon Smile, refreshments at school plays, Curry &amp; Quiz night, Break the Rules 2023, </a:t>
                      </a:r>
                      <a:r>
                        <a:rPr lang="en-GB" sz="1800" kern="1200" dirty="0" err="1">
                          <a:solidFill>
                            <a:schemeClr val="dk1"/>
                          </a:solidFill>
                          <a:effectLst/>
                          <a:latin typeface="+mn-lt"/>
                          <a:ea typeface="+mn-ea"/>
                          <a:cs typeface="+mn-cs"/>
                        </a:rPr>
                        <a:t>Easyfundraising</a:t>
                      </a:r>
                      <a:r>
                        <a:rPr lang="en-GB" sz="1800" kern="1200" dirty="0">
                          <a:solidFill>
                            <a:schemeClr val="dk1"/>
                          </a:solidFill>
                          <a:effectLst/>
                          <a:latin typeface="+mn-lt"/>
                          <a:ea typeface="+mn-ea"/>
                          <a:cs typeface="+mn-cs"/>
                        </a:rPr>
                        <a:t>, Mothers and others day 2023, Summer party, pre-loved uniform sales, Sports day 2023, Bounce-a-thon 2023, Superhero/Father’s Day 2023, Bags2school, Monster Mash, Xmas fair/Santa’s grotto, </a:t>
                      </a:r>
                      <a:r>
                        <a:rPr lang="en-GB" sz="1800" kern="1200" dirty="0" err="1">
                          <a:solidFill>
                            <a:schemeClr val="dk1"/>
                          </a:solidFill>
                          <a:effectLst/>
                          <a:latin typeface="+mn-lt"/>
                          <a:ea typeface="+mn-ea"/>
                          <a:cs typeface="+mn-cs"/>
                        </a:rPr>
                        <a:t>Stickins</a:t>
                      </a:r>
                      <a:r>
                        <a:rPr lang="en-GB" sz="1800" kern="1200" dirty="0">
                          <a:solidFill>
                            <a:schemeClr val="dk1"/>
                          </a:solidFill>
                          <a:effectLst/>
                          <a:latin typeface="+mn-lt"/>
                          <a:ea typeface="+mn-ea"/>
                          <a:cs typeface="+mn-cs"/>
                        </a:rPr>
                        <a:t>, Mothers and others day 2024</a:t>
                      </a:r>
                    </a:p>
                    <a:p>
                      <a:pPr marL="285750" indent="-285750">
                        <a:buFont typeface="Arial" panose="020B0604020202020204" pitchFamily="34" charset="0"/>
                        <a:buChar char="•"/>
                      </a:pPr>
                      <a:endParaRPr lang="en-GB" dirty="0"/>
                    </a:p>
                  </a:txBody>
                  <a:tcPr/>
                </a:tc>
                <a:extLst>
                  <a:ext uri="{0D108BD9-81ED-4DB2-BD59-A6C34878D82A}">
                    <a16:rowId xmlns:a16="http://schemas.microsoft.com/office/drawing/2014/main" val="2672034062"/>
                  </a:ext>
                </a:extLst>
              </a:tr>
              <a:tr h="13257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u="sng" kern="1200" dirty="0">
                          <a:solidFill>
                            <a:schemeClr val="dk1"/>
                          </a:solidFill>
                          <a:effectLst/>
                          <a:latin typeface="+mn-lt"/>
                          <a:ea typeface="+mn-ea"/>
                          <a:cs typeface="+mn-cs"/>
                        </a:rPr>
                        <a:t>Expenditure during financial year:</a:t>
                      </a:r>
                      <a:r>
                        <a:rPr lang="en-GB" sz="1800" b="1" kern="1200" dirty="0">
                          <a:solidFill>
                            <a:schemeClr val="dk1"/>
                          </a:solidFill>
                          <a:effectLst/>
                          <a:latin typeface="+mn-lt"/>
                          <a:ea typeface="+mn-ea"/>
                          <a:cs typeface="+mn-cs"/>
                        </a:rPr>
                        <a:t> £3,539.12</a:t>
                      </a:r>
                      <a:endParaRPr lang="en-GB" sz="1800" kern="1200" dirty="0">
                        <a:solidFill>
                          <a:schemeClr val="dk1"/>
                        </a:solidFill>
                        <a:effectLst/>
                        <a:latin typeface="+mn-lt"/>
                        <a:ea typeface="+mn-ea"/>
                        <a:cs typeface="+mn-cs"/>
                      </a:endParaRPr>
                    </a:p>
                    <a:p>
                      <a:endParaRPr lang="en-GB" dirty="0"/>
                    </a:p>
                  </a:txBody>
                  <a:tcPr/>
                </a:tc>
                <a:tc>
                  <a:txBody>
                    <a:bodyPr/>
                    <a:lstStyle/>
                    <a:p>
                      <a:pPr marL="285750" lvl="0" indent="-285750">
                        <a:buFont typeface="Arial" panose="020B0604020202020204" pitchFamily="34" charset="0"/>
                        <a:buChar char="•"/>
                      </a:pPr>
                      <a:r>
                        <a:rPr lang="en-GB" sz="1800" kern="1200" dirty="0" err="1">
                          <a:solidFill>
                            <a:schemeClr val="dk1"/>
                          </a:solidFill>
                          <a:effectLst/>
                          <a:latin typeface="+mn-lt"/>
                          <a:ea typeface="+mn-ea"/>
                          <a:cs typeface="+mn-cs"/>
                        </a:rPr>
                        <a:t>Parentkind</a:t>
                      </a:r>
                      <a:r>
                        <a:rPr lang="en-GB" sz="1800" kern="1200" dirty="0">
                          <a:solidFill>
                            <a:schemeClr val="dk1"/>
                          </a:solidFill>
                          <a:effectLst/>
                          <a:latin typeface="+mn-lt"/>
                          <a:ea typeface="+mn-ea"/>
                          <a:cs typeface="+mn-cs"/>
                        </a:rPr>
                        <a:t> Insurance: £153</a:t>
                      </a:r>
                    </a:p>
                    <a:p>
                      <a:pPr marL="285750" lvl="0" indent="-285750">
                        <a:buFont typeface="Arial" panose="020B0604020202020204" pitchFamily="34" charset="0"/>
                        <a:buChar char="•"/>
                      </a:pPr>
                      <a:r>
                        <a:rPr lang="en-GB" sz="1800" kern="1200" dirty="0">
                          <a:solidFill>
                            <a:schemeClr val="dk1"/>
                          </a:solidFill>
                          <a:effectLst/>
                          <a:latin typeface="+mn-lt"/>
                          <a:ea typeface="+mn-ea"/>
                          <a:cs typeface="+mn-cs"/>
                        </a:rPr>
                        <a:t>Purchases for school: £1,640.52</a:t>
                      </a:r>
                    </a:p>
                    <a:p>
                      <a:pPr marL="285750" lvl="0" indent="-285750">
                        <a:buFont typeface="Arial" panose="020B0604020202020204" pitchFamily="34" charset="0"/>
                        <a:buChar char="•"/>
                      </a:pPr>
                      <a:r>
                        <a:rPr lang="en-GB" sz="1800" kern="1200" dirty="0">
                          <a:solidFill>
                            <a:schemeClr val="dk1"/>
                          </a:solidFill>
                          <a:effectLst/>
                          <a:latin typeface="+mn-lt"/>
                          <a:ea typeface="+mn-ea"/>
                          <a:cs typeface="+mn-cs"/>
                        </a:rPr>
                        <a:t>Other expenses (incurred to run events – e.g. refreshments, village hall hire, resources etc): £1,745.60</a:t>
                      </a:r>
                    </a:p>
                    <a:p>
                      <a:pPr marL="285750" indent="-285750">
                        <a:buFont typeface="Arial" panose="020B0604020202020204" pitchFamily="34" charset="0"/>
                        <a:buChar char="•"/>
                      </a:pPr>
                      <a:endParaRPr lang="en-GB" dirty="0"/>
                    </a:p>
                  </a:txBody>
                  <a:tcPr/>
                </a:tc>
                <a:extLst>
                  <a:ext uri="{0D108BD9-81ED-4DB2-BD59-A6C34878D82A}">
                    <a16:rowId xmlns:a16="http://schemas.microsoft.com/office/drawing/2014/main" val="3211974999"/>
                  </a:ext>
                </a:extLst>
              </a:tr>
              <a:tr h="157429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u="sng" kern="1200" dirty="0">
                          <a:solidFill>
                            <a:schemeClr val="dk1"/>
                          </a:solidFill>
                          <a:effectLst/>
                          <a:latin typeface="+mn-lt"/>
                          <a:ea typeface="+mn-ea"/>
                          <a:cs typeface="+mn-cs"/>
                        </a:rPr>
                        <a:t>Purchases made for school: (Total </a:t>
                      </a:r>
                      <a:r>
                        <a:rPr lang="en-GB" sz="1800" b="1" u="sng" kern="1200" dirty="0">
                          <a:solidFill>
                            <a:schemeClr val="dk1"/>
                          </a:solidFill>
                          <a:effectLst/>
                          <a:latin typeface="+mn-lt"/>
                          <a:ea typeface="+mn-ea"/>
                          <a:cs typeface="+mn-cs"/>
                        </a:rPr>
                        <a:t>£1,640.52</a:t>
                      </a:r>
                      <a:r>
                        <a:rPr lang="en-GB" sz="1800" u="sng" kern="1200" dirty="0">
                          <a:solidFill>
                            <a:schemeClr val="dk1"/>
                          </a:solidFill>
                          <a:effectLst/>
                          <a:latin typeface="+mn-lt"/>
                          <a:ea typeface="+mn-ea"/>
                          <a:cs typeface="+mn-cs"/>
                        </a:rPr>
                        <a:t>)</a:t>
                      </a:r>
                      <a:endParaRPr lang="en-GB" sz="1800" kern="1200" dirty="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txBody>
                  <a:tcPr/>
                </a:tc>
                <a:tc>
                  <a:txBody>
                    <a:bodyPr/>
                    <a:lstStyle/>
                    <a:p>
                      <a:pPr marL="285750" lvl="0" indent="-285750">
                        <a:buFont typeface="Arial" panose="020B0604020202020204" pitchFamily="34" charset="0"/>
                        <a:buChar char="•"/>
                      </a:pPr>
                      <a:r>
                        <a:rPr lang="en-GB" sz="1800" kern="1200" dirty="0">
                          <a:solidFill>
                            <a:schemeClr val="dk1"/>
                          </a:solidFill>
                          <a:effectLst/>
                          <a:latin typeface="+mn-lt"/>
                          <a:ea typeface="+mn-ea"/>
                          <a:cs typeface="+mn-cs"/>
                        </a:rPr>
                        <a:t>Apple class playhouse</a:t>
                      </a:r>
                    </a:p>
                    <a:p>
                      <a:pPr marL="285750" lvl="0" indent="-285750">
                        <a:buFont typeface="Arial" panose="020B0604020202020204" pitchFamily="34" charset="0"/>
                        <a:buChar char="•"/>
                      </a:pPr>
                      <a:r>
                        <a:rPr lang="en-GB" sz="1800" kern="1200" dirty="0">
                          <a:solidFill>
                            <a:schemeClr val="dk1"/>
                          </a:solidFill>
                          <a:effectLst/>
                          <a:latin typeface="+mn-lt"/>
                          <a:ea typeface="+mn-ea"/>
                          <a:cs typeface="+mn-cs"/>
                        </a:rPr>
                        <a:t>Repairs to existing trim trail</a:t>
                      </a:r>
                    </a:p>
                    <a:p>
                      <a:pPr marL="285750" lvl="0" indent="-285750">
                        <a:buFont typeface="Arial" panose="020B0604020202020204" pitchFamily="34" charset="0"/>
                        <a:buChar char="•"/>
                      </a:pPr>
                      <a:r>
                        <a:rPr lang="en-GB" sz="1800" kern="1200" dirty="0">
                          <a:solidFill>
                            <a:schemeClr val="dk1"/>
                          </a:solidFill>
                          <a:effectLst/>
                          <a:latin typeface="+mn-lt"/>
                          <a:ea typeface="+mn-ea"/>
                          <a:cs typeface="+mn-cs"/>
                        </a:rPr>
                        <a:t>Rug for mobile classroom</a:t>
                      </a:r>
                    </a:p>
                    <a:p>
                      <a:pPr marL="285750" lvl="0" indent="-285750">
                        <a:buFont typeface="Arial" panose="020B0604020202020204" pitchFamily="34" charset="0"/>
                        <a:buChar char="•"/>
                      </a:pPr>
                      <a:r>
                        <a:rPr lang="en-GB" sz="1800" kern="1200" dirty="0" err="1">
                          <a:solidFill>
                            <a:schemeClr val="dk1"/>
                          </a:solidFill>
                          <a:effectLst/>
                          <a:latin typeface="+mn-lt"/>
                          <a:ea typeface="+mn-ea"/>
                          <a:cs typeface="+mn-cs"/>
                        </a:rPr>
                        <a:t>Timetalk</a:t>
                      </a:r>
                      <a:r>
                        <a:rPr lang="en-GB" sz="1800" kern="1200" dirty="0">
                          <a:solidFill>
                            <a:schemeClr val="dk1"/>
                          </a:solidFill>
                          <a:effectLst/>
                          <a:latin typeface="+mn-lt"/>
                          <a:ea typeface="+mn-ea"/>
                          <a:cs typeface="+mn-cs"/>
                        </a:rPr>
                        <a:t> cards</a:t>
                      </a:r>
                    </a:p>
                    <a:p>
                      <a:pPr marL="285750" lvl="0" indent="-285750">
                        <a:buFont typeface="Arial" panose="020B0604020202020204" pitchFamily="34" charset="0"/>
                        <a:buChar char="•"/>
                      </a:pPr>
                      <a:r>
                        <a:rPr lang="en-GB" sz="1800" kern="1200" dirty="0">
                          <a:solidFill>
                            <a:schemeClr val="dk1"/>
                          </a:solidFill>
                          <a:effectLst/>
                          <a:latin typeface="+mn-lt"/>
                          <a:ea typeface="+mn-ea"/>
                          <a:cs typeface="+mn-cs"/>
                        </a:rPr>
                        <a:t>Read shed</a:t>
                      </a:r>
                    </a:p>
                    <a:p>
                      <a:pPr marL="285750" indent="-285750">
                        <a:buFont typeface="Arial" panose="020B0604020202020204" pitchFamily="34" charset="0"/>
                        <a:buChar char="•"/>
                      </a:pPr>
                      <a:r>
                        <a:rPr lang="en-GB" dirty="0"/>
                        <a:t>Glockenspiels </a:t>
                      </a:r>
                    </a:p>
                  </a:txBody>
                  <a:tcPr/>
                </a:tc>
                <a:extLst>
                  <a:ext uri="{0D108BD9-81ED-4DB2-BD59-A6C34878D82A}">
                    <a16:rowId xmlns:a16="http://schemas.microsoft.com/office/drawing/2014/main" val="3351808276"/>
                  </a:ext>
                </a:extLst>
              </a:tr>
              <a:tr h="782888">
                <a:tc>
                  <a:txBody>
                    <a:bodyPr/>
                    <a:lstStyle/>
                    <a:p>
                      <a:r>
                        <a:rPr lang="en-GB" sz="1800" kern="1200" dirty="0">
                          <a:solidFill>
                            <a:schemeClr val="dk1"/>
                          </a:solidFill>
                          <a:effectLst/>
                          <a:latin typeface="+mn-lt"/>
                          <a:ea typeface="+mn-ea"/>
                          <a:cs typeface="+mn-cs"/>
                        </a:rPr>
                        <a:t>Balance on account at financial year end: </a:t>
                      </a:r>
                      <a:r>
                        <a:rPr lang="en-GB" sz="1800" b="1" kern="1200" dirty="0">
                          <a:solidFill>
                            <a:schemeClr val="dk1"/>
                          </a:solidFill>
                          <a:effectLst/>
                          <a:latin typeface="+mn-lt"/>
                          <a:ea typeface="+mn-ea"/>
                          <a:cs typeface="+mn-cs"/>
                        </a:rPr>
                        <a:t>£6,844.19</a:t>
                      </a:r>
                    </a:p>
                    <a:p>
                      <a:endParaRPr lang="en-GB" dirty="0"/>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200" dirty="0">
                          <a:solidFill>
                            <a:schemeClr val="dk1"/>
                          </a:solidFill>
                          <a:effectLst/>
                          <a:latin typeface="+mn-lt"/>
                          <a:ea typeface="+mn-ea"/>
                          <a:cs typeface="+mn-cs"/>
                        </a:rPr>
                        <a:t>Balance on account 04/07/2024 (when report made): </a:t>
                      </a:r>
                      <a:r>
                        <a:rPr lang="en-GB" sz="1800" b="1" kern="1200" dirty="0">
                          <a:solidFill>
                            <a:schemeClr val="dk1"/>
                          </a:solidFill>
                          <a:effectLst/>
                          <a:latin typeface="+mn-lt"/>
                          <a:ea typeface="+mn-ea"/>
                          <a:cs typeface="+mn-cs"/>
                        </a:rPr>
                        <a:t>£7,977.06</a:t>
                      </a:r>
                    </a:p>
                    <a:p>
                      <a:pPr marL="285750" indent="-285750">
                        <a:buFont typeface="Arial" panose="020B0604020202020204" pitchFamily="34" charset="0"/>
                        <a:buChar char="•"/>
                      </a:pPr>
                      <a:endParaRPr lang="en-GB" dirty="0"/>
                    </a:p>
                  </a:txBody>
                  <a:tcPr/>
                </a:tc>
                <a:extLst>
                  <a:ext uri="{0D108BD9-81ED-4DB2-BD59-A6C34878D82A}">
                    <a16:rowId xmlns:a16="http://schemas.microsoft.com/office/drawing/2014/main" val="319507536"/>
                  </a:ext>
                </a:extLst>
              </a:tr>
            </a:tbl>
          </a:graphicData>
        </a:graphic>
      </p:graphicFrame>
    </p:spTree>
    <p:extLst>
      <p:ext uri="{BB962C8B-B14F-4D97-AF65-F5344CB8AC3E}">
        <p14:creationId xmlns:p14="http://schemas.microsoft.com/office/powerpoint/2010/main" val="1081274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D3165-336E-1283-A708-C302C57EE21F}"/>
              </a:ext>
            </a:extLst>
          </p:cNvPr>
          <p:cNvSpPr>
            <a:spLocks noGrp="1"/>
          </p:cNvSpPr>
          <p:nvPr>
            <p:ph type="title"/>
          </p:nvPr>
        </p:nvSpPr>
        <p:spPr>
          <a:xfrm>
            <a:off x="0" y="0"/>
            <a:ext cx="10515600" cy="1325563"/>
          </a:xfrm>
        </p:spPr>
        <p:txBody>
          <a:bodyPr/>
          <a:lstStyle/>
          <a:p>
            <a:r>
              <a:rPr lang="en-GB" dirty="0"/>
              <a:t>Fundraising &amp; Events Report</a:t>
            </a:r>
          </a:p>
        </p:txBody>
      </p:sp>
      <p:graphicFrame>
        <p:nvGraphicFramePr>
          <p:cNvPr id="8" name="Table 7">
            <a:extLst>
              <a:ext uri="{FF2B5EF4-FFF2-40B4-BE49-F238E27FC236}">
                <a16:creationId xmlns:a16="http://schemas.microsoft.com/office/drawing/2014/main" id="{25FE325E-59A6-AA75-3C0A-18FBCBE780B1}"/>
              </a:ext>
            </a:extLst>
          </p:cNvPr>
          <p:cNvGraphicFramePr>
            <a:graphicFrameLocks noGrp="1"/>
          </p:cNvGraphicFramePr>
          <p:nvPr>
            <p:extLst>
              <p:ext uri="{D42A27DB-BD31-4B8C-83A1-F6EECF244321}">
                <p14:modId xmlns:p14="http://schemas.microsoft.com/office/powerpoint/2010/main" val="945419999"/>
              </p:ext>
            </p:extLst>
          </p:nvPr>
        </p:nvGraphicFramePr>
        <p:xfrm>
          <a:off x="267836" y="1056068"/>
          <a:ext cx="11656327" cy="5703484"/>
        </p:xfrm>
        <a:graphic>
          <a:graphicData uri="http://schemas.openxmlformats.org/drawingml/2006/table">
            <a:tbl>
              <a:tblPr firstRow="1" bandRow="1">
                <a:tableStyleId>{5C22544A-7EE6-4342-B048-85BDC9FD1C3A}</a:tableStyleId>
              </a:tblPr>
              <a:tblGrid>
                <a:gridCol w="1363071">
                  <a:extLst>
                    <a:ext uri="{9D8B030D-6E8A-4147-A177-3AD203B41FA5}">
                      <a16:colId xmlns:a16="http://schemas.microsoft.com/office/drawing/2014/main" val="2805487734"/>
                    </a:ext>
                  </a:extLst>
                </a:gridCol>
                <a:gridCol w="8871045">
                  <a:extLst>
                    <a:ext uri="{9D8B030D-6E8A-4147-A177-3AD203B41FA5}">
                      <a16:colId xmlns:a16="http://schemas.microsoft.com/office/drawing/2014/main" val="1243814573"/>
                    </a:ext>
                  </a:extLst>
                </a:gridCol>
                <a:gridCol w="1422211">
                  <a:extLst>
                    <a:ext uri="{9D8B030D-6E8A-4147-A177-3AD203B41FA5}">
                      <a16:colId xmlns:a16="http://schemas.microsoft.com/office/drawing/2014/main" val="1915342140"/>
                    </a:ext>
                  </a:extLst>
                </a:gridCol>
              </a:tblGrid>
              <a:tr h="39059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Event</a:t>
                      </a:r>
                    </a:p>
                  </a:txBody>
                  <a:tcPr/>
                </a:tc>
                <a:tc>
                  <a:txBody>
                    <a:bodyPr/>
                    <a:lstStyle/>
                    <a:p>
                      <a:pPr marL="0" indent="0">
                        <a:buFont typeface="Arial" panose="020B0604020202020204" pitchFamily="34" charset="0"/>
                        <a:buNone/>
                      </a:pPr>
                      <a:r>
                        <a:rPr lang="en-GB" dirty="0"/>
                        <a:t>Summary</a:t>
                      </a:r>
                    </a:p>
                  </a:txBody>
                  <a:tcPr/>
                </a:tc>
                <a:tc>
                  <a:txBody>
                    <a:bodyPr/>
                    <a:lstStyle/>
                    <a:p>
                      <a:pPr marL="0" indent="0">
                        <a:buFont typeface="Arial" panose="020B0604020202020204" pitchFamily="34" charset="0"/>
                        <a:buNone/>
                      </a:pPr>
                      <a:r>
                        <a:rPr lang="en-GB" dirty="0"/>
                        <a:t>Raised (profit )</a:t>
                      </a:r>
                    </a:p>
                  </a:txBody>
                  <a:tcPr/>
                </a:tc>
                <a:extLst>
                  <a:ext uri="{0D108BD9-81ED-4DB2-BD59-A6C34878D82A}">
                    <a16:rowId xmlns:a16="http://schemas.microsoft.com/office/drawing/2014/main" val="3780952043"/>
                  </a:ext>
                </a:extLst>
              </a:tr>
              <a:tr h="10810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Teddy Bears Picnic</a:t>
                      </a:r>
                    </a:p>
                  </a:txBody>
                  <a:tcPr/>
                </a:tc>
                <a:tc>
                  <a:txBody>
                    <a:bodyPr/>
                    <a:lstStyle/>
                    <a:p>
                      <a:pPr marL="285750" indent="-285750">
                        <a:buFont typeface="Arial" panose="020B0604020202020204" pitchFamily="34" charset="0"/>
                        <a:buChar char="•"/>
                      </a:pPr>
                      <a:r>
                        <a:rPr lang="en-GB" dirty="0"/>
                        <a:t>We successfully welcomed all the new Apple class parents in September, through providing refreshments and friendly welcomes, whilst not a revenue generating event this is always a great way of introducing the BSFA to the new incoming families</a:t>
                      </a:r>
                    </a:p>
                  </a:txBody>
                  <a:tcPr/>
                </a:tc>
                <a:tc>
                  <a:txBody>
                    <a:bodyPr/>
                    <a:lstStyle/>
                    <a:p>
                      <a:pPr marL="0" indent="0" algn="ctr">
                        <a:buFont typeface="Arial" panose="020B0604020202020204" pitchFamily="34" charset="0"/>
                        <a:buNone/>
                      </a:pPr>
                      <a:r>
                        <a:rPr lang="en-GB" dirty="0"/>
                        <a:t>N/A </a:t>
                      </a:r>
                    </a:p>
                  </a:txBody>
                  <a:tcPr anchor="ctr"/>
                </a:tc>
                <a:extLst>
                  <a:ext uri="{0D108BD9-81ED-4DB2-BD59-A6C34878D82A}">
                    <a16:rowId xmlns:a16="http://schemas.microsoft.com/office/drawing/2014/main" val="2672034062"/>
                  </a:ext>
                </a:extLst>
              </a:tr>
              <a:tr h="1165608">
                <a:tc>
                  <a:txBody>
                    <a:bodyPr/>
                    <a:lstStyle/>
                    <a:p>
                      <a:r>
                        <a:rPr lang="en-GB" dirty="0"/>
                        <a:t>Monster Mash</a:t>
                      </a:r>
                    </a:p>
                  </a:txBody>
                  <a:tcPr/>
                </a:tc>
                <a:tc>
                  <a:txBody>
                    <a:bodyPr/>
                    <a:lstStyle/>
                    <a:p>
                      <a:pPr marL="285750" indent="-285750">
                        <a:buFont typeface="Arial" panose="020B0604020202020204" pitchFamily="34" charset="0"/>
                        <a:buChar char="•"/>
                      </a:pPr>
                      <a:r>
                        <a:rPr lang="en-GB" dirty="0"/>
                        <a:t>This year we hosted our Monster mash party at </a:t>
                      </a:r>
                      <a:r>
                        <a:rPr lang="en-GB" dirty="0" err="1"/>
                        <a:t>Hoveringham</a:t>
                      </a:r>
                      <a:r>
                        <a:rPr lang="en-GB" dirty="0"/>
                        <a:t> village hall, it was a great event and was lovely to see the amazing levels of attendance and the children running around having all sorts of sugar hyped fun… the BSFA sold tickets for attendance, hosted a bar for the adults and provided lots of Halloween themed drinks and snacks the children.</a:t>
                      </a:r>
                    </a:p>
                  </a:txBody>
                  <a:tcPr/>
                </a:tc>
                <a:tc>
                  <a:txBody>
                    <a:bodyPr/>
                    <a:lstStyle/>
                    <a:p>
                      <a:pPr algn="ctr" fontAlgn="b"/>
                      <a:r>
                        <a:rPr lang="en-GB" sz="1800" kern="1200" dirty="0">
                          <a:solidFill>
                            <a:schemeClr val="dk1"/>
                          </a:solidFill>
                          <a:latin typeface="+mn-lt"/>
                          <a:ea typeface="+mn-ea"/>
                          <a:cs typeface="+mn-cs"/>
                        </a:rPr>
                        <a:t>£677.16</a:t>
                      </a:r>
                    </a:p>
                  </a:txBody>
                  <a:tcPr marL="4763" marR="4763" marT="4763" marB="0" anchor="ctr"/>
                </a:tc>
                <a:extLst>
                  <a:ext uri="{0D108BD9-81ED-4DB2-BD59-A6C34878D82A}">
                    <a16:rowId xmlns:a16="http://schemas.microsoft.com/office/drawing/2014/main" val="3211974999"/>
                  </a:ext>
                </a:extLst>
              </a:tr>
              <a:tr h="1330562">
                <a:tc>
                  <a:txBody>
                    <a:bodyPr/>
                    <a:lstStyle/>
                    <a:p>
                      <a:r>
                        <a:rPr lang="en-GB" dirty="0"/>
                        <a:t>Christmas Cards</a:t>
                      </a:r>
                    </a:p>
                  </a:txBody>
                  <a:tcPr/>
                </a:tc>
                <a:tc>
                  <a:txBody>
                    <a:bodyPr/>
                    <a:lstStyle/>
                    <a:p>
                      <a:pPr marL="285750" indent="-285750">
                        <a:buFont typeface="Arial" panose="020B0604020202020204" pitchFamily="34" charset="0"/>
                        <a:buChar char="•"/>
                      </a:pPr>
                      <a:r>
                        <a:rPr lang="en-GB" dirty="0"/>
                        <a:t>The festive season was on its way and we worked with the children to create a lovely set of Christmas cards, the BSFA organised for special packs to be delivered to the children, which were then completed in class supported by our lovely teachers, and these were then sent off to be made into Christmas cards and gifts, all in time for Santa’s arrival and no one ended up on the naughty list </a:t>
                      </a:r>
                      <a:r>
                        <a:rPr lang="en-GB" dirty="0">
                          <a:sym typeface="Wingdings" panose="05000000000000000000" pitchFamily="2" charset="2"/>
                        </a:rPr>
                        <a:t></a:t>
                      </a:r>
                      <a:endParaRPr lang="en-GB" dirty="0"/>
                    </a:p>
                  </a:txBody>
                  <a:tcPr/>
                </a:tc>
                <a:tc>
                  <a:txBody>
                    <a:bodyPr/>
                    <a:lstStyle/>
                    <a:p>
                      <a:pPr algn="ctr" fontAlgn="b"/>
                      <a:r>
                        <a:rPr lang="en-GB" sz="1800" kern="1200" dirty="0">
                          <a:solidFill>
                            <a:schemeClr val="dk1"/>
                          </a:solidFill>
                          <a:latin typeface="+mn-lt"/>
                          <a:ea typeface="+mn-ea"/>
                          <a:cs typeface="+mn-cs"/>
                        </a:rPr>
                        <a:t>£158.50</a:t>
                      </a:r>
                    </a:p>
                  </a:txBody>
                  <a:tcPr marL="4763" marR="4763" marT="4763" marB="0" anchor="ctr"/>
                </a:tc>
                <a:extLst>
                  <a:ext uri="{0D108BD9-81ED-4DB2-BD59-A6C34878D82A}">
                    <a16:rowId xmlns:a16="http://schemas.microsoft.com/office/drawing/2014/main" val="3351808276"/>
                  </a:ext>
                </a:extLst>
              </a:tr>
              <a:tr h="1330562">
                <a:tc>
                  <a:txBody>
                    <a:bodyPr/>
                    <a:lstStyle/>
                    <a:p>
                      <a:r>
                        <a:rPr lang="en-GB" dirty="0"/>
                        <a:t>Mothers &amp; Others</a:t>
                      </a:r>
                    </a:p>
                  </a:txBody>
                  <a:tcPr/>
                </a:tc>
                <a:tc>
                  <a:txBody>
                    <a:bodyPr/>
                    <a:lstStyle/>
                    <a:p>
                      <a:pPr marL="285750" indent="-285750">
                        <a:buFont typeface="Arial" panose="020B0604020202020204" pitchFamily="34" charset="0"/>
                        <a:buChar char="•"/>
                      </a:pPr>
                      <a:r>
                        <a:rPr lang="en-GB" dirty="0"/>
                        <a:t>For Mothers and Others day this year we helped all the children decorate some canvas holdalls with lots of designs and patterns to celebrate all the wonder mothers and others, these holdalls were sourced by the BSFA and then our volunteers and members supported the children in the decoration in class.</a:t>
                      </a:r>
                    </a:p>
                  </a:txBody>
                  <a:tcPr/>
                </a:tc>
                <a:tc>
                  <a:txBody>
                    <a:bodyPr/>
                    <a:lstStyle/>
                    <a:p>
                      <a:pPr algn="ctr" fontAlgn="b"/>
                      <a:r>
                        <a:rPr lang="en-GB" sz="2000" kern="1200" dirty="0">
                          <a:solidFill>
                            <a:schemeClr val="dk1"/>
                          </a:solidFill>
                          <a:latin typeface="+mn-lt"/>
                          <a:ea typeface="+mn-ea"/>
                          <a:cs typeface="+mn-cs"/>
                        </a:rPr>
                        <a:t>£328.08</a:t>
                      </a:r>
                      <a:endParaRPr lang="en-GB" sz="1200" b="0" i="0" u="none" strike="noStrike" dirty="0">
                        <a:solidFill>
                          <a:srgbClr val="000000"/>
                        </a:solidFill>
                        <a:effectLst/>
                        <a:latin typeface="Aptos Narrow" panose="020B0004020202020204" pitchFamily="34" charset="0"/>
                      </a:endParaRPr>
                    </a:p>
                  </a:txBody>
                  <a:tcPr marL="4763" marR="4763" marT="4763" marB="0" anchor="ctr"/>
                </a:tc>
                <a:extLst>
                  <a:ext uri="{0D108BD9-81ED-4DB2-BD59-A6C34878D82A}">
                    <a16:rowId xmlns:a16="http://schemas.microsoft.com/office/drawing/2014/main" val="319507536"/>
                  </a:ext>
                </a:extLst>
              </a:tr>
            </a:tbl>
          </a:graphicData>
        </a:graphic>
      </p:graphicFrame>
    </p:spTree>
    <p:extLst>
      <p:ext uri="{BB962C8B-B14F-4D97-AF65-F5344CB8AC3E}">
        <p14:creationId xmlns:p14="http://schemas.microsoft.com/office/powerpoint/2010/main" val="33444076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D3165-336E-1283-A708-C302C57EE21F}"/>
              </a:ext>
            </a:extLst>
          </p:cNvPr>
          <p:cNvSpPr>
            <a:spLocks noGrp="1"/>
          </p:cNvSpPr>
          <p:nvPr>
            <p:ph type="title"/>
          </p:nvPr>
        </p:nvSpPr>
        <p:spPr>
          <a:xfrm>
            <a:off x="0" y="0"/>
            <a:ext cx="10515600" cy="1325563"/>
          </a:xfrm>
        </p:spPr>
        <p:txBody>
          <a:bodyPr/>
          <a:lstStyle/>
          <a:p>
            <a:r>
              <a:rPr lang="en-GB" dirty="0"/>
              <a:t>Fundraising &amp; Events Report</a:t>
            </a:r>
          </a:p>
        </p:txBody>
      </p:sp>
      <p:graphicFrame>
        <p:nvGraphicFramePr>
          <p:cNvPr id="8" name="Table 7">
            <a:extLst>
              <a:ext uri="{FF2B5EF4-FFF2-40B4-BE49-F238E27FC236}">
                <a16:creationId xmlns:a16="http://schemas.microsoft.com/office/drawing/2014/main" id="{25FE325E-59A6-AA75-3C0A-18FBCBE780B1}"/>
              </a:ext>
            </a:extLst>
          </p:cNvPr>
          <p:cNvGraphicFramePr>
            <a:graphicFrameLocks noGrp="1"/>
          </p:cNvGraphicFramePr>
          <p:nvPr>
            <p:extLst>
              <p:ext uri="{D42A27DB-BD31-4B8C-83A1-F6EECF244321}">
                <p14:modId xmlns:p14="http://schemas.microsoft.com/office/powerpoint/2010/main" val="3429149877"/>
              </p:ext>
            </p:extLst>
          </p:nvPr>
        </p:nvGraphicFramePr>
        <p:xfrm>
          <a:off x="116371" y="975278"/>
          <a:ext cx="11656327" cy="5668970"/>
        </p:xfrm>
        <a:graphic>
          <a:graphicData uri="http://schemas.openxmlformats.org/drawingml/2006/table">
            <a:tbl>
              <a:tblPr firstRow="1" bandRow="1">
                <a:tableStyleId>{5C22544A-7EE6-4342-B048-85BDC9FD1C3A}</a:tableStyleId>
              </a:tblPr>
              <a:tblGrid>
                <a:gridCol w="1485901">
                  <a:extLst>
                    <a:ext uri="{9D8B030D-6E8A-4147-A177-3AD203B41FA5}">
                      <a16:colId xmlns:a16="http://schemas.microsoft.com/office/drawing/2014/main" val="2805487734"/>
                    </a:ext>
                  </a:extLst>
                </a:gridCol>
                <a:gridCol w="8880457">
                  <a:extLst>
                    <a:ext uri="{9D8B030D-6E8A-4147-A177-3AD203B41FA5}">
                      <a16:colId xmlns:a16="http://schemas.microsoft.com/office/drawing/2014/main" val="1243814573"/>
                    </a:ext>
                  </a:extLst>
                </a:gridCol>
                <a:gridCol w="1289969">
                  <a:extLst>
                    <a:ext uri="{9D8B030D-6E8A-4147-A177-3AD203B41FA5}">
                      <a16:colId xmlns:a16="http://schemas.microsoft.com/office/drawing/2014/main" val="3344997395"/>
                    </a:ext>
                  </a:extLst>
                </a:gridCol>
              </a:tblGrid>
              <a:tr h="350380">
                <a:tc>
                  <a:txBody>
                    <a:bodyPr/>
                    <a:lstStyle/>
                    <a:p>
                      <a:r>
                        <a:rPr lang="en-GB" dirty="0"/>
                        <a:t>Event</a:t>
                      </a:r>
                    </a:p>
                  </a:txBody>
                  <a:tcPr/>
                </a:tc>
                <a:tc>
                  <a:txBody>
                    <a:bodyPr/>
                    <a:lstStyle/>
                    <a:p>
                      <a:pPr marL="0" indent="0">
                        <a:buFont typeface="Arial" panose="020B0604020202020204" pitchFamily="34" charset="0"/>
                        <a:buNone/>
                      </a:pPr>
                      <a:r>
                        <a:rPr lang="en-GB" dirty="0"/>
                        <a:t>Summary</a:t>
                      </a:r>
                    </a:p>
                  </a:txBody>
                  <a:tcPr/>
                </a:tc>
                <a:tc>
                  <a:txBody>
                    <a:bodyPr/>
                    <a:lstStyle/>
                    <a:p>
                      <a:pPr marL="0" indent="0">
                        <a:buFont typeface="Arial" panose="020B0604020202020204" pitchFamily="34" charset="0"/>
                        <a:buNone/>
                      </a:pPr>
                      <a:r>
                        <a:rPr lang="en-GB" dirty="0"/>
                        <a:t>Raised</a:t>
                      </a:r>
                    </a:p>
                  </a:txBody>
                  <a:tcPr/>
                </a:tc>
                <a:extLst>
                  <a:ext uri="{0D108BD9-81ED-4DB2-BD59-A6C34878D82A}">
                    <a16:rowId xmlns:a16="http://schemas.microsoft.com/office/drawing/2014/main" val="3153833918"/>
                  </a:ext>
                </a:extLst>
              </a:tr>
              <a:tr h="1138735">
                <a:tc>
                  <a:txBody>
                    <a:bodyPr/>
                    <a:lstStyle/>
                    <a:p>
                      <a:r>
                        <a:rPr lang="en-GB" dirty="0"/>
                        <a:t>Fathers Day</a:t>
                      </a:r>
                    </a:p>
                  </a:txBody>
                  <a:tcPr/>
                </a:tc>
                <a:tc>
                  <a:txBody>
                    <a:bodyPr/>
                    <a:lstStyle/>
                    <a:p>
                      <a:pPr marL="285750" indent="-285750">
                        <a:buFont typeface="Arial" panose="020B0604020202020204" pitchFamily="34" charset="0"/>
                        <a:buChar char="•"/>
                      </a:pPr>
                      <a:r>
                        <a:rPr lang="en-GB" dirty="0"/>
                        <a:t>For Fathers Day we provided some blank boxes which were decorated by each student in the classroom with the support of the volunteers, these were then all rounded up and filled with a lovely selection of sweet treats, these were then wrapped up and distributed back the to children for their daddies</a:t>
                      </a:r>
                    </a:p>
                  </a:txBody>
                  <a:tcPr/>
                </a:tc>
                <a:tc>
                  <a:txBody>
                    <a:bodyPr/>
                    <a:lstStyle/>
                    <a:p>
                      <a:pPr marL="0" indent="0" algn="ctr">
                        <a:buFont typeface="Arial" panose="020B0604020202020204" pitchFamily="34" charset="0"/>
                        <a:buNone/>
                      </a:pPr>
                      <a:r>
                        <a:rPr lang="en-GB" dirty="0"/>
                        <a:t>£306.42</a:t>
                      </a:r>
                    </a:p>
                  </a:txBody>
                  <a:tcPr anchor="ctr"/>
                </a:tc>
                <a:extLst>
                  <a:ext uri="{0D108BD9-81ED-4DB2-BD59-A6C34878D82A}">
                    <a16:rowId xmlns:a16="http://schemas.microsoft.com/office/drawing/2014/main" val="3723177687"/>
                  </a:ext>
                </a:extLst>
              </a:tr>
              <a:tr h="1322496">
                <a:tc>
                  <a:txBody>
                    <a:bodyPr/>
                    <a:lstStyle/>
                    <a:p>
                      <a:r>
                        <a:rPr lang="en-GB" dirty="0"/>
                        <a:t>Cheese &amp; Wine</a:t>
                      </a:r>
                    </a:p>
                  </a:txBody>
                  <a:tcPr/>
                </a:tc>
                <a:tc>
                  <a:txBody>
                    <a:bodyPr/>
                    <a:lstStyle/>
                    <a:p>
                      <a:pPr marL="285750" indent="-285750">
                        <a:buFont typeface="Arial" panose="020B0604020202020204" pitchFamily="34" charset="0"/>
                        <a:buChar char="•"/>
                      </a:pPr>
                      <a:r>
                        <a:rPr lang="en-GB" dirty="0"/>
                        <a:t>We had the cheese we had the wine booked, we shouted about the cheese and wine, we even made some lovely flyers, however we didn’t have uptake from the parents, unfortunately this event was cancelled. However the cheese and wine was lovely….  Its anyone's guess why this wasn’t a popular event ??? Answers on a cheese postcard please </a:t>
                      </a:r>
                    </a:p>
                  </a:txBody>
                  <a:tcPr/>
                </a:tc>
                <a:tc>
                  <a:txBody>
                    <a:bodyPr/>
                    <a:lstStyle/>
                    <a:p>
                      <a:pPr marL="0" indent="0" algn="ctr">
                        <a:buFont typeface="Arial" panose="020B0604020202020204" pitchFamily="34" charset="0"/>
                        <a:buNone/>
                      </a:pPr>
                      <a:r>
                        <a:rPr lang="en-GB" dirty="0"/>
                        <a:t>N/A </a:t>
                      </a:r>
                    </a:p>
                  </a:txBody>
                  <a:tcPr anchor="ctr"/>
                </a:tc>
                <a:extLst>
                  <a:ext uri="{0D108BD9-81ED-4DB2-BD59-A6C34878D82A}">
                    <a16:rowId xmlns:a16="http://schemas.microsoft.com/office/drawing/2014/main" val="2728720068"/>
                  </a:ext>
                </a:extLst>
              </a:tr>
              <a:tr h="1138735">
                <a:tc>
                  <a:txBody>
                    <a:bodyPr/>
                    <a:lstStyle/>
                    <a:p>
                      <a:r>
                        <a:rPr lang="en-GB" dirty="0"/>
                        <a:t>Summer Party</a:t>
                      </a:r>
                    </a:p>
                  </a:txBody>
                  <a:tcPr/>
                </a:tc>
                <a:tc>
                  <a:txBody>
                    <a:bodyPr/>
                    <a:lstStyle/>
                    <a:p>
                      <a:pPr marL="285750" indent="-285750">
                        <a:buFont typeface="Arial" panose="020B0604020202020204" pitchFamily="34" charset="0"/>
                        <a:buChar char="•"/>
                      </a:pPr>
                      <a:r>
                        <a:rPr lang="en-GB" dirty="0"/>
                        <a:t>Unfortunately we didn’t manage to do a summer party this year, there were a couple of factors in that despite all efforts we couldn’t pin down a DJ with the right grooves and with the busy school calendar and clashing sports club events getting a date to give a decent chance of attendance proved a challenge.</a:t>
                      </a:r>
                    </a:p>
                  </a:txBody>
                  <a:tcPr/>
                </a:tc>
                <a:tc>
                  <a:txBody>
                    <a:bodyPr/>
                    <a:lstStyle/>
                    <a:p>
                      <a:pPr marL="0" indent="0" algn="ctr">
                        <a:buFont typeface="Arial" panose="020B0604020202020204" pitchFamily="34" charset="0"/>
                        <a:buNone/>
                      </a:pPr>
                      <a:r>
                        <a:rPr lang="en-GB" dirty="0"/>
                        <a:t>N/A</a:t>
                      </a:r>
                    </a:p>
                  </a:txBody>
                  <a:tcPr anchor="ctr"/>
                </a:tc>
                <a:extLst>
                  <a:ext uri="{0D108BD9-81ED-4DB2-BD59-A6C34878D82A}">
                    <a16:rowId xmlns:a16="http://schemas.microsoft.com/office/drawing/2014/main" val="2890148000"/>
                  </a:ext>
                </a:extLst>
              </a:tr>
              <a:tr h="875950">
                <a:tc>
                  <a:txBody>
                    <a:bodyPr/>
                    <a:lstStyle/>
                    <a:p>
                      <a:r>
                        <a:rPr lang="en-GB" dirty="0"/>
                        <a:t>Bounce-a-thon &amp; Sports Day</a:t>
                      </a:r>
                    </a:p>
                  </a:txBody>
                  <a:tcPr/>
                </a:tc>
                <a:tc>
                  <a:txBody>
                    <a:bodyPr/>
                    <a:lstStyle/>
                    <a:p>
                      <a:pPr marL="285750" indent="-285750">
                        <a:buFont typeface="Arial" panose="020B0604020202020204" pitchFamily="34" charset="0"/>
                        <a:buChar char="•"/>
                      </a:pPr>
                      <a:r>
                        <a:rPr lang="en-GB" dirty="0"/>
                        <a:t>The bounce-a-thon was a great success as always, the bouncy castle arrived, it inflated, the children bounced and had a great time and we also managed to achieve a matched funding offer from Boots (special thanks to Sarah Hill).</a:t>
                      </a:r>
                    </a:p>
                  </a:txBody>
                  <a:tcPr/>
                </a:tc>
                <a:tc>
                  <a:txBody>
                    <a:bodyPr/>
                    <a:lstStyle/>
                    <a:p>
                      <a:pPr marL="0" indent="0" algn="ctr">
                        <a:buFont typeface="Arial" panose="020B0604020202020204" pitchFamily="34" charset="0"/>
                        <a:buNone/>
                      </a:pPr>
                      <a:r>
                        <a:rPr lang="en-GB" dirty="0"/>
                        <a:t>TBC </a:t>
                      </a:r>
                    </a:p>
                  </a:txBody>
                  <a:tcPr anchor="ctr"/>
                </a:tc>
                <a:extLst>
                  <a:ext uri="{0D108BD9-81ED-4DB2-BD59-A6C34878D82A}">
                    <a16:rowId xmlns:a16="http://schemas.microsoft.com/office/drawing/2014/main" val="1077816744"/>
                  </a:ext>
                </a:extLst>
              </a:tr>
              <a:tr h="688874">
                <a:tc>
                  <a:txBody>
                    <a:bodyPr/>
                    <a:lstStyle/>
                    <a:p>
                      <a:r>
                        <a:rPr lang="en-GB" dirty="0"/>
                        <a:t>Break the Rules Day</a:t>
                      </a:r>
                    </a:p>
                  </a:txBody>
                  <a:tcPr/>
                </a:tc>
                <a:tc>
                  <a:txBody>
                    <a:bodyPr/>
                    <a:lstStyle/>
                    <a:p>
                      <a:pPr marL="285750" indent="-285750">
                        <a:buFont typeface="Arial" panose="020B0604020202020204" pitchFamily="34" charset="0"/>
                        <a:buChar char="•"/>
                      </a:pPr>
                      <a:r>
                        <a:rPr lang="en-GB" dirty="0"/>
                        <a:t>An ever popular event the Children were given the chance to break the rules (from a pre determined list) on a specific day in school.</a:t>
                      </a:r>
                    </a:p>
                  </a:txBody>
                  <a:tcPr/>
                </a:tc>
                <a:tc>
                  <a:txBody>
                    <a:bodyPr/>
                    <a:lstStyle/>
                    <a:p>
                      <a:pPr marL="0" indent="0" algn="ctr">
                        <a:buFont typeface="Arial" panose="020B0604020202020204" pitchFamily="34" charset="0"/>
                        <a:buNone/>
                      </a:pPr>
                      <a:r>
                        <a:rPr lang="en-GB" dirty="0"/>
                        <a:t>£310.80</a:t>
                      </a:r>
                    </a:p>
                  </a:txBody>
                  <a:tcPr anchor="ctr"/>
                </a:tc>
                <a:extLst>
                  <a:ext uri="{0D108BD9-81ED-4DB2-BD59-A6C34878D82A}">
                    <a16:rowId xmlns:a16="http://schemas.microsoft.com/office/drawing/2014/main" val="3086915126"/>
                  </a:ext>
                </a:extLst>
              </a:tr>
            </a:tbl>
          </a:graphicData>
        </a:graphic>
      </p:graphicFrame>
    </p:spTree>
    <p:extLst>
      <p:ext uri="{BB962C8B-B14F-4D97-AF65-F5344CB8AC3E}">
        <p14:creationId xmlns:p14="http://schemas.microsoft.com/office/powerpoint/2010/main" val="19594899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D3165-336E-1283-A708-C302C57EE21F}"/>
              </a:ext>
            </a:extLst>
          </p:cNvPr>
          <p:cNvSpPr>
            <a:spLocks noGrp="1"/>
          </p:cNvSpPr>
          <p:nvPr>
            <p:ph type="title"/>
          </p:nvPr>
        </p:nvSpPr>
        <p:spPr>
          <a:xfrm>
            <a:off x="0" y="18255"/>
            <a:ext cx="10515600" cy="1325563"/>
          </a:xfrm>
        </p:spPr>
        <p:txBody>
          <a:bodyPr/>
          <a:lstStyle/>
          <a:p>
            <a:r>
              <a:rPr lang="en-GB" dirty="0"/>
              <a:t>Special Thanks</a:t>
            </a:r>
          </a:p>
        </p:txBody>
      </p:sp>
      <p:sp>
        <p:nvSpPr>
          <p:cNvPr id="5" name="Content Placeholder 4">
            <a:extLst>
              <a:ext uri="{FF2B5EF4-FFF2-40B4-BE49-F238E27FC236}">
                <a16:creationId xmlns:a16="http://schemas.microsoft.com/office/drawing/2014/main" id="{4ADCF687-BD3F-4E65-F86E-5B399F8C2507}"/>
              </a:ext>
            </a:extLst>
          </p:cNvPr>
          <p:cNvSpPr>
            <a:spLocks noGrp="1"/>
          </p:cNvSpPr>
          <p:nvPr>
            <p:ph idx="1"/>
          </p:nvPr>
        </p:nvSpPr>
        <p:spPr>
          <a:xfrm>
            <a:off x="286101" y="1540016"/>
            <a:ext cx="3943700" cy="4351338"/>
          </a:xfrm>
        </p:spPr>
        <p:txBody>
          <a:bodyPr/>
          <a:lstStyle/>
          <a:p>
            <a:r>
              <a:rPr lang="en-GB" dirty="0"/>
              <a:t>A special thank you to all our current Trustees, all our ‘BSFA Friends’ helpers and the teachers that are always so accommodating and supportive. </a:t>
            </a:r>
          </a:p>
        </p:txBody>
      </p:sp>
      <p:pic>
        <p:nvPicPr>
          <p:cNvPr id="4" name="Picture 3">
            <a:extLst>
              <a:ext uri="{FF2B5EF4-FFF2-40B4-BE49-F238E27FC236}">
                <a16:creationId xmlns:a16="http://schemas.microsoft.com/office/drawing/2014/main" id="{BB05BD65-1FED-FF42-46F7-2597F652413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87702" y="1405873"/>
            <a:ext cx="6934200" cy="4619625"/>
          </a:xfrm>
          <a:prstGeom prst="rect">
            <a:avLst/>
          </a:prstGeom>
        </p:spPr>
      </p:pic>
    </p:spTree>
    <p:extLst>
      <p:ext uri="{BB962C8B-B14F-4D97-AF65-F5344CB8AC3E}">
        <p14:creationId xmlns:p14="http://schemas.microsoft.com/office/powerpoint/2010/main" val="29592225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D3165-336E-1283-A708-C302C57EE21F}"/>
              </a:ext>
            </a:extLst>
          </p:cNvPr>
          <p:cNvSpPr>
            <a:spLocks noGrp="1"/>
          </p:cNvSpPr>
          <p:nvPr>
            <p:ph type="title"/>
          </p:nvPr>
        </p:nvSpPr>
        <p:spPr>
          <a:xfrm>
            <a:off x="0" y="18255"/>
            <a:ext cx="10515600" cy="1325563"/>
          </a:xfrm>
        </p:spPr>
        <p:txBody>
          <a:bodyPr/>
          <a:lstStyle/>
          <a:p>
            <a:r>
              <a:rPr lang="en-GB" dirty="0"/>
              <a:t>Call for New Members</a:t>
            </a:r>
          </a:p>
        </p:txBody>
      </p:sp>
      <p:graphicFrame>
        <p:nvGraphicFramePr>
          <p:cNvPr id="8" name="Table 7">
            <a:extLst>
              <a:ext uri="{FF2B5EF4-FFF2-40B4-BE49-F238E27FC236}">
                <a16:creationId xmlns:a16="http://schemas.microsoft.com/office/drawing/2014/main" id="{7264A088-A3EA-76E2-1FF8-F7719AD435D5}"/>
              </a:ext>
            </a:extLst>
          </p:cNvPr>
          <p:cNvGraphicFramePr>
            <a:graphicFrameLocks noGrp="1"/>
          </p:cNvGraphicFramePr>
          <p:nvPr>
            <p:extLst>
              <p:ext uri="{D42A27DB-BD31-4B8C-83A1-F6EECF244321}">
                <p14:modId xmlns:p14="http://schemas.microsoft.com/office/powerpoint/2010/main" val="1798401637"/>
              </p:ext>
            </p:extLst>
          </p:nvPr>
        </p:nvGraphicFramePr>
        <p:xfrm>
          <a:off x="238836" y="1055595"/>
          <a:ext cx="11853080" cy="4023360"/>
        </p:xfrm>
        <a:graphic>
          <a:graphicData uri="http://schemas.openxmlformats.org/drawingml/2006/table">
            <a:tbl>
              <a:tblPr bandRow="1">
                <a:tableStyleId>{5C22544A-7EE6-4342-B048-85BDC9FD1C3A}</a:tableStyleId>
              </a:tblPr>
              <a:tblGrid>
                <a:gridCol w="1388704">
                  <a:extLst>
                    <a:ext uri="{9D8B030D-6E8A-4147-A177-3AD203B41FA5}">
                      <a16:colId xmlns:a16="http://schemas.microsoft.com/office/drawing/2014/main" val="1448250458"/>
                    </a:ext>
                  </a:extLst>
                </a:gridCol>
                <a:gridCol w="10464376">
                  <a:extLst>
                    <a:ext uri="{9D8B030D-6E8A-4147-A177-3AD203B41FA5}">
                      <a16:colId xmlns:a16="http://schemas.microsoft.com/office/drawing/2014/main" val="3571090841"/>
                    </a:ext>
                  </a:extLst>
                </a:gridCol>
              </a:tblGrid>
              <a:tr h="1265661">
                <a:tc>
                  <a:txBody>
                    <a:bodyPr/>
                    <a:lstStyle/>
                    <a:p>
                      <a:r>
                        <a:rPr lang="en-GB" b="1" dirty="0"/>
                        <a:t>Join Us and Make a Difference</a:t>
                      </a:r>
                      <a:r>
                        <a:rPr lang="en-GB" dirty="0"/>
                        <a:t>:</a:t>
                      </a:r>
                    </a:p>
                    <a:p>
                      <a:endParaRPr lang="en-GB" dirty="0"/>
                    </a:p>
                  </a:txBody>
                  <a:tcPr/>
                </a:tc>
                <a:tc>
                  <a:txBody>
                    <a:bodyPr/>
                    <a:lstStyle/>
                    <a:p>
                      <a:pPr marL="285750" indent="-285750">
                        <a:buFont typeface="Arial" panose="020B0604020202020204" pitchFamily="34" charset="0"/>
                        <a:buChar char="•"/>
                      </a:pPr>
                      <a:r>
                        <a:rPr lang="en-GB" dirty="0"/>
                        <a:t>We always welcome new trustees &amp; volunteers to join our committee at any of our meetings throughout the school year. Even if it is to share your perspectives or share an idea your fresh inputs are invaluable no matter how small you can make a difference.</a:t>
                      </a:r>
                    </a:p>
                    <a:p>
                      <a:pPr marL="285750" indent="-285750">
                        <a:buFont typeface="Arial" panose="020B0604020202020204" pitchFamily="34" charset="0"/>
                        <a:buChar char="•"/>
                      </a:pPr>
                      <a:r>
                        <a:rPr lang="en-GB" dirty="0"/>
                        <a:t>Additionally, becoming a ‘friend of’ the BSFA is a fantastic way to contribute. Our helpers are crucial to the success of our events and in-school activities. Please let us know if you would like to join our ‘friends of’ WhatsApp group for easy communication and coordination.</a:t>
                      </a:r>
                    </a:p>
                  </a:txBody>
                  <a:tcPr/>
                </a:tc>
                <a:extLst>
                  <a:ext uri="{0D108BD9-81ED-4DB2-BD59-A6C34878D82A}">
                    <a16:rowId xmlns:a16="http://schemas.microsoft.com/office/drawing/2014/main" val="3446874957"/>
                  </a:ext>
                </a:extLst>
              </a:tr>
              <a:tr h="22149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Looking Ahead</a:t>
                      </a:r>
                      <a:r>
                        <a:rPr lang="en-GB" dirty="0"/>
                        <a:t>:</a:t>
                      </a:r>
                    </a:p>
                    <a:p>
                      <a:endParaRPr lang="en-GB" dirty="0"/>
                    </a:p>
                  </a:txBody>
                  <a:tcPr/>
                </a:tc>
                <a:tc>
                  <a:txBody>
                    <a:bodyPr/>
                    <a:lstStyle/>
                    <a:p>
                      <a:pPr marL="285750" indent="-285750">
                        <a:buFont typeface="Arial" panose="020B0604020202020204" pitchFamily="34" charset="0"/>
                        <a:buChar char="•"/>
                      </a:pPr>
                      <a:r>
                        <a:rPr lang="en-GB" dirty="0"/>
                        <a:t>We need the support of newer parents and carers. Your involvement ensures the continued success and growth of our initiatives. Our plan is to gain more helpers and regular attendees at our meetings. This will allow the current trustees to share their knowledge on effectively running events and projects tailored to our children and school.</a:t>
                      </a:r>
                    </a:p>
                    <a:p>
                      <a:pPr marL="285750" indent="-285750">
                        <a:buFont typeface="Arial" panose="020B0604020202020204" pitchFamily="34" charset="0"/>
                        <a:buChar char="•"/>
                      </a:pPr>
                      <a:r>
                        <a:rPr lang="en-GB" dirty="0"/>
                        <a:t>We believe that each new member brings unique and fresh ideas, which invigorate our meetings and enhance our efforts.</a:t>
                      </a:r>
                    </a:p>
                    <a:p>
                      <a:pPr marL="285750" indent="-285750">
                        <a:buFont typeface="Arial" panose="020B0604020202020204" pitchFamily="34" charset="0"/>
                        <a:buChar char="•"/>
                      </a:pPr>
                      <a:r>
                        <a:rPr lang="en-GB" dirty="0"/>
                        <a:t>Join us in making a positive impact on our school community. Your participation is highly valued and deeply appreciated.</a:t>
                      </a:r>
                    </a:p>
                  </a:txBody>
                  <a:tcPr/>
                </a:tc>
                <a:extLst>
                  <a:ext uri="{0D108BD9-81ED-4DB2-BD59-A6C34878D82A}">
                    <a16:rowId xmlns:a16="http://schemas.microsoft.com/office/drawing/2014/main" val="656339926"/>
                  </a:ext>
                </a:extLst>
              </a:tr>
            </a:tbl>
          </a:graphicData>
        </a:graphic>
      </p:graphicFrame>
    </p:spTree>
    <p:extLst>
      <p:ext uri="{BB962C8B-B14F-4D97-AF65-F5344CB8AC3E}">
        <p14:creationId xmlns:p14="http://schemas.microsoft.com/office/powerpoint/2010/main" val="7486249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4C6B7-A5A3-C7E1-0C40-EB4DB4ACB618}"/>
              </a:ext>
            </a:extLst>
          </p:cNvPr>
          <p:cNvSpPr>
            <a:spLocks noGrp="1"/>
          </p:cNvSpPr>
          <p:nvPr>
            <p:ph type="title"/>
          </p:nvPr>
        </p:nvSpPr>
        <p:spPr>
          <a:xfrm>
            <a:off x="0" y="0"/>
            <a:ext cx="10515600" cy="1325563"/>
          </a:xfrm>
        </p:spPr>
        <p:txBody>
          <a:bodyPr/>
          <a:lstStyle/>
          <a:p>
            <a:r>
              <a:rPr lang="en-GB" dirty="0"/>
              <a:t>Roles Elections</a:t>
            </a:r>
          </a:p>
        </p:txBody>
      </p:sp>
      <p:graphicFrame>
        <p:nvGraphicFramePr>
          <p:cNvPr id="4" name="Content Placeholder 3">
            <a:extLst>
              <a:ext uri="{FF2B5EF4-FFF2-40B4-BE49-F238E27FC236}">
                <a16:creationId xmlns:a16="http://schemas.microsoft.com/office/drawing/2014/main" id="{85E30145-68B4-FF43-E308-BB90AE2EB7F7}"/>
              </a:ext>
            </a:extLst>
          </p:cNvPr>
          <p:cNvGraphicFramePr>
            <a:graphicFrameLocks noGrp="1"/>
          </p:cNvGraphicFramePr>
          <p:nvPr>
            <p:ph idx="1"/>
            <p:extLst>
              <p:ext uri="{D42A27DB-BD31-4B8C-83A1-F6EECF244321}">
                <p14:modId xmlns:p14="http://schemas.microsoft.com/office/powerpoint/2010/main" val="360902562"/>
              </p:ext>
            </p:extLst>
          </p:nvPr>
        </p:nvGraphicFramePr>
        <p:xfrm>
          <a:off x="838200" y="1825625"/>
          <a:ext cx="10570882" cy="2123440"/>
        </p:xfrm>
        <a:graphic>
          <a:graphicData uri="http://schemas.openxmlformats.org/drawingml/2006/table">
            <a:tbl>
              <a:tblPr firstRow="1" bandRow="1">
                <a:tableStyleId>{5C22544A-7EE6-4342-B048-85BDC9FD1C3A}</a:tableStyleId>
              </a:tblPr>
              <a:tblGrid>
                <a:gridCol w="1674699">
                  <a:extLst>
                    <a:ext uri="{9D8B030D-6E8A-4147-A177-3AD203B41FA5}">
                      <a16:colId xmlns:a16="http://schemas.microsoft.com/office/drawing/2014/main" val="3249412555"/>
                    </a:ext>
                  </a:extLst>
                </a:gridCol>
                <a:gridCol w="8896183">
                  <a:extLst>
                    <a:ext uri="{9D8B030D-6E8A-4147-A177-3AD203B41FA5}">
                      <a16:colId xmlns:a16="http://schemas.microsoft.com/office/drawing/2014/main" val="1278983778"/>
                    </a:ext>
                  </a:extLst>
                </a:gridCol>
              </a:tblGrid>
              <a:tr h="370840">
                <a:tc>
                  <a:txBody>
                    <a:bodyPr/>
                    <a:lstStyle/>
                    <a:p>
                      <a:r>
                        <a:rPr lang="en-GB" dirty="0"/>
                        <a:t>Role </a:t>
                      </a:r>
                    </a:p>
                  </a:txBody>
                  <a:tcPr/>
                </a:tc>
                <a:tc>
                  <a:txBody>
                    <a:bodyPr/>
                    <a:lstStyle/>
                    <a:p>
                      <a:r>
                        <a:rPr lang="en-GB" dirty="0"/>
                        <a:t>Responsibilities </a:t>
                      </a:r>
                    </a:p>
                  </a:txBody>
                  <a:tcPr/>
                </a:tc>
                <a:extLst>
                  <a:ext uri="{0D108BD9-81ED-4DB2-BD59-A6C34878D82A}">
                    <a16:rowId xmlns:a16="http://schemas.microsoft.com/office/drawing/2014/main" val="2272265737"/>
                  </a:ext>
                </a:extLst>
              </a:tr>
              <a:tr h="370840">
                <a:tc>
                  <a:txBody>
                    <a:bodyPr/>
                    <a:lstStyle/>
                    <a:p>
                      <a:r>
                        <a:rPr lang="en-GB" dirty="0"/>
                        <a:t>Chairperson </a:t>
                      </a:r>
                    </a:p>
                  </a:txBody>
                  <a:tcPr/>
                </a:tc>
                <a:tc>
                  <a:txBody>
                    <a:bodyPr/>
                    <a:lstStyle/>
                    <a:p>
                      <a:r>
                        <a:rPr lang="en-GB" dirty="0"/>
                        <a:t>Leading the Trustees, chairing meetings, and providing direction for the charity &amp; meeting any statutory reporting requirements </a:t>
                      </a:r>
                    </a:p>
                  </a:txBody>
                  <a:tcPr/>
                </a:tc>
                <a:extLst>
                  <a:ext uri="{0D108BD9-81ED-4DB2-BD59-A6C34878D82A}">
                    <a16:rowId xmlns:a16="http://schemas.microsoft.com/office/drawing/2014/main" val="522980252"/>
                  </a:ext>
                </a:extLst>
              </a:tr>
              <a:tr h="370840">
                <a:tc>
                  <a:txBody>
                    <a:bodyPr/>
                    <a:lstStyle/>
                    <a:p>
                      <a:r>
                        <a:rPr lang="en-GB" dirty="0"/>
                        <a:t>Secretary </a:t>
                      </a:r>
                    </a:p>
                  </a:txBody>
                  <a:tcPr/>
                </a:tc>
                <a:tc>
                  <a:txBody>
                    <a:bodyPr/>
                    <a:lstStyle/>
                    <a:p>
                      <a:r>
                        <a:rPr lang="en-GB" dirty="0"/>
                        <a:t>Supporting with admin, minute taking of meetings etc. </a:t>
                      </a:r>
                    </a:p>
                  </a:txBody>
                  <a:tcPr/>
                </a:tc>
                <a:extLst>
                  <a:ext uri="{0D108BD9-81ED-4DB2-BD59-A6C34878D82A}">
                    <a16:rowId xmlns:a16="http://schemas.microsoft.com/office/drawing/2014/main" val="3906288059"/>
                  </a:ext>
                </a:extLst>
              </a:tr>
              <a:tr h="370840">
                <a:tc>
                  <a:txBody>
                    <a:bodyPr/>
                    <a:lstStyle/>
                    <a:p>
                      <a:r>
                        <a:rPr lang="en-GB" dirty="0"/>
                        <a:t>Treasurer </a:t>
                      </a:r>
                    </a:p>
                  </a:txBody>
                  <a:tcPr/>
                </a:tc>
                <a:tc>
                  <a:txBody>
                    <a:bodyPr/>
                    <a:lstStyle/>
                    <a:p>
                      <a:r>
                        <a:rPr lang="en-GB" dirty="0"/>
                        <a:t>Supporting with finance, control of banking, etc. </a:t>
                      </a:r>
                    </a:p>
                  </a:txBody>
                  <a:tcPr/>
                </a:tc>
                <a:extLst>
                  <a:ext uri="{0D108BD9-81ED-4DB2-BD59-A6C34878D82A}">
                    <a16:rowId xmlns:a16="http://schemas.microsoft.com/office/drawing/2014/main" val="4079033756"/>
                  </a:ext>
                </a:extLst>
              </a:tr>
              <a:tr h="370840">
                <a:tc>
                  <a:txBody>
                    <a:bodyPr/>
                    <a:lstStyle/>
                    <a:p>
                      <a:r>
                        <a:rPr lang="en-GB" dirty="0"/>
                        <a:t>Trustee </a:t>
                      </a:r>
                    </a:p>
                  </a:txBody>
                  <a:tcPr/>
                </a:tc>
                <a:tc>
                  <a:txBody>
                    <a:bodyPr/>
                    <a:lstStyle/>
                    <a:p>
                      <a:r>
                        <a:rPr lang="en-GB" dirty="0"/>
                        <a:t>Attending meetings regularly – supporting team and taking on and owning tasks &amp; events </a:t>
                      </a:r>
                    </a:p>
                  </a:txBody>
                  <a:tcPr/>
                </a:tc>
                <a:extLst>
                  <a:ext uri="{0D108BD9-81ED-4DB2-BD59-A6C34878D82A}">
                    <a16:rowId xmlns:a16="http://schemas.microsoft.com/office/drawing/2014/main" val="3773101791"/>
                  </a:ext>
                </a:extLst>
              </a:tr>
            </a:tbl>
          </a:graphicData>
        </a:graphic>
      </p:graphicFrame>
    </p:spTree>
    <p:extLst>
      <p:ext uri="{BB962C8B-B14F-4D97-AF65-F5344CB8AC3E}">
        <p14:creationId xmlns:p14="http://schemas.microsoft.com/office/powerpoint/2010/main" val="32736912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D3165-336E-1283-A708-C302C57EE21F}"/>
              </a:ext>
            </a:extLst>
          </p:cNvPr>
          <p:cNvSpPr>
            <a:spLocks noGrp="1"/>
          </p:cNvSpPr>
          <p:nvPr>
            <p:ph type="title"/>
          </p:nvPr>
        </p:nvSpPr>
        <p:spPr>
          <a:xfrm>
            <a:off x="0" y="0"/>
            <a:ext cx="10515600" cy="1325563"/>
          </a:xfrm>
        </p:spPr>
        <p:txBody>
          <a:bodyPr/>
          <a:lstStyle/>
          <a:p>
            <a:r>
              <a:rPr lang="en-GB" dirty="0"/>
              <a:t>Open Forum &amp; Questions</a:t>
            </a:r>
          </a:p>
        </p:txBody>
      </p:sp>
      <p:pic>
        <p:nvPicPr>
          <p:cNvPr id="7" name="Picture 6">
            <a:extLst>
              <a:ext uri="{FF2B5EF4-FFF2-40B4-BE49-F238E27FC236}">
                <a16:creationId xmlns:a16="http://schemas.microsoft.com/office/drawing/2014/main" id="{2352685C-EBA7-133C-2605-9BC7BDFE0BF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884567" y="1628253"/>
            <a:ext cx="6728915" cy="4485943"/>
          </a:xfrm>
          <a:prstGeom prst="rect">
            <a:avLst/>
          </a:prstGeom>
        </p:spPr>
      </p:pic>
    </p:spTree>
    <p:extLst>
      <p:ext uri="{BB962C8B-B14F-4D97-AF65-F5344CB8AC3E}">
        <p14:creationId xmlns:p14="http://schemas.microsoft.com/office/powerpoint/2010/main" val="28430930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D3165-336E-1283-A708-C302C57EE21F}"/>
              </a:ext>
            </a:extLst>
          </p:cNvPr>
          <p:cNvSpPr>
            <a:spLocks noGrp="1"/>
          </p:cNvSpPr>
          <p:nvPr>
            <p:ph type="title"/>
          </p:nvPr>
        </p:nvSpPr>
        <p:spPr>
          <a:xfrm>
            <a:off x="3247030" y="1054646"/>
            <a:ext cx="5697940" cy="1325563"/>
          </a:xfrm>
        </p:spPr>
        <p:txBody>
          <a:bodyPr/>
          <a:lstStyle/>
          <a:p>
            <a:pPr algn="ctr"/>
            <a:r>
              <a:rPr lang="en-GB" dirty="0"/>
              <a:t>Thanks for your attendance</a:t>
            </a:r>
          </a:p>
        </p:txBody>
      </p:sp>
      <p:pic>
        <p:nvPicPr>
          <p:cNvPr id="8" name="Picture 1">
            <a:extLst>
              <a:ext uri="{FF2B5EF4-FFF2-40B4-BE49-F238E27FC236}">
                <a16:creationId xmlns:a16="http://schemas.microsoft.com/office/drawing/2014/main" id="{290A8667-4A07-D5C8-277C-58D63E5162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6876" y="2558955"/>
            <a:ext cx="4048124" cy="331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879276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329</TotalTime>
  <Words>1769</Words>
  <Application>Microsoft Office PowerPoint</Application>
  <PresentationFormat>Widescreen</PresentationFormat>
  <Paragraphs>128</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Aptos Narrow</vt:lpstr>
      <vt:lpstr>Arial</vt:lpstr>
      <vt:lpstr>Calibri</vt:lpstr>
      <vt:lpstr>Calibri Light</vt:lpstr>
      <vt:lpstr>Times New Roman</vt:lpstr>
      <vt:lpstr>Wingdings</vt:lpstr>
      <vt:lpstr>Office Theme</vt:lpstr>
      <vt:lpstr>AGM – Bleasby Friends Association </vt:lpstr>
      <vt:lpstr>Agenda – 19th July 2024</vt:lpstr>
      <vt:lpstr>Welcome !</vt:lpstr>
      <vt:lpstr>BSFA- Who are our Members</vt:lpstr>
      <vt:lpstr>BSFA- Governance and Management</vt:lpstr>
      <vt:lpstr>Chairpersons’ Summary </vt:lpstr>
      <vt:lpstr>Treasury Report 2023 – 2024 </vt:lpstr>
      <vt:lpstr>Fundraising &amp; Events Report</vt:lpstr>
      <vt:lpstr>Fundraising &amp; Events Report</vt:lpstr>
      <vt:lpstr>Special Thanks</vt:lpstr>
      <vt:lpstr>Call for New Members</vt:lpstr>
      <vt:lpstr>Roles Elections</vt:lpstr>
      <vt:lpstr>Open Forum &amp; Questions</vt:lpstr>
      <vt:lpstr>Thanks for your attendance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AGM – Bleasby Friends Association</dc:title>
  <dc:creator>Rosie Litherland</dc:creator>
  <cp:lastModifiedBy>Joanne West</cp:lastModifiedBy>
  <cp:revision>2</cp:revision>
  <dcterms:created xsi:type="dcterms:W3CDTF">2024-07-17T18:23:56Z</dcterms:created>
  <dcterms:modified xsi:type="dcterms:W3CDTF">2024-09-18T17:26:01Z</dcterms:modified>
</cp:coreProperties>
</file>