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63E8-5C88-4E65-A58C-D7C2FB8B7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E43CF-1F1C-4083-863D-2FB86EE49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71B73-A163-4791-9780-40E2031C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8A50-6169-4152-842C-AA371D630A6E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70F8A-C5ED-497C-BC51-8C38C1E20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FA765-2507-43AE-8EA2-EE86DB6D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CB3B-4F04-4EA9-9740-811194121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1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36FB-C7B4-4C47-8B4A-1E1338F4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2D4F44-5D22-476A-BC01-FB4DD5AD8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B0A37-879C-4CE6-A74A-0F94AECEB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8A50-6169-4152-842C-AA371D630A6E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96002-C691-4B23-B8F1-7E709030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1044A-3AD1-4A11-8B6F-7ACD02C2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CB3B-4F04-4EA9-9740-811194121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80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56073A-AC63-4B4F-88A9-C0D9B6C63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7E419-766A-4E81-BD6E-427F6B7FD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DA796-693C-4B1C-B94B-61AF26AC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8A50-6169-4152-842C-AA371D630A6E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BD46D-B0F6-4EB5-B505-28EBEE22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9359-3AEF-46E5-88F7-25FF89F7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CB3B-4F04-4EA9-9740-811194121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80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B88A-37D4-430C-A9A0-53E4187D3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DA34E-2357-451B-A8AB-498ED68E1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FB1C2-A5DA-4431-8A2F-6049EB643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8A50-6169-4152-842C-AA371D630A6E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F90CB-F4AF-4AFD-818E-3BDB3C0FD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AEC09-2778-436E-AC1F-9DEA0CFD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CB3B-4F04-4EA9-9740-811194121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41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C4BE7-458C-4F46-BD88-686138CE4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01731-0C60-4C75-B60B-164C47E6B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BF4F2-CE49-4E02-A88C-5BD1026C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8A50-6169-4152-842C-AA371D630A6E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6E622-C33F-41F8-B9C9-412B22FB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673F6-4014-44F7-96D6-AAD9EEAE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CB3B-4F04-4EA9-9740-811194121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14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024BF-F946-4430-9B58-2632C61D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D249-A6F3-470B-84AF-D26A2B317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6AA7C-B984-4DE1-8398-2061C68E4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80D81-0E9B-49ED-8EE6-D862ABCC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8A50-6169-4152-842C-AA371D630A6E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106FF-6C46-4A83-9365-4698848B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DB93E-6D29-4879-8527-25F67C76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CB3B-4F04-4EA9-9740-811194121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09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595F-A125-4395-9FC6-D30DD1AD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355E1-ECCC-4C7E-A82F-A847FF69F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8C95-65D9-40DF-AB34-F15AEE221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13FD68-86B6-4C40-A169-C905B7952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11737C-CF02-4F69-8C31-67E95D0294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607D2-F9A5-43A0-9145-3061E6C5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8A50-6169-4152-842C-AA371D630A6E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BA41A-9D9B-421D-81DC-E7E7391F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1CFF5C-FCCC-4867-BF7B-4AE74181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CB3B-4F04-4EA9-9740-811194121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27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ADC0-2D0F-4C1D-ADED-46FA75585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7881F-7F19-4F29-850A-7E4994B6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8A50-6169-4152-842C-AA371D630A6E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D5FDE-C4D1-42B9-818F-B0671DB83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CD488-F49B-40F7-99BC-B141D2D3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CB3B-4F04-4EA9-9740-811194121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51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EA3BD4-0B47-4F15-BBCA-0429FB9F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8A50-6169-4152-842C-AA371D630A6E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322AE-C834-4E77-9BB5-00B24E0A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89A5C-929E-4574-BE09-4AA2E90E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CB3B-4F04-4EA9-9740-811194121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21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1149-4362-40B9-A0EF-06A187BB0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12FB5-460E-4CF7-B07F-B19FF8BAC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37781-CE8F-490D-BA40-4F0E6B30A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EA5CD-27D8-4BA4-85F8-AA4FD2A8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8A50-6169-4152-842C-AA371D630A6E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8EA31-C8B4-4378-8B26-5EC4D2483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5FF66-4FA1-4C8F-81F3-F6AE100F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CB3B-4F04-4EA9-9740-811194121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1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FDC5F-8DAE-41FA-8893-6678590C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63A71A-4D2F-4575-BB4F-41D23E19D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07E14-6F3D-4F88-BB4A-4E137793D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A609F-42C8-44E9-9E70-51345B7A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8A50-6169-4152-842C-AA371D630A6E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14A68-7977-4BEF-AF0F-51BE7A3B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7BB6C-A74F-46C2-BA4E-56EDF988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CB3B-4F04-4EA9-9740-811194121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81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A728B7-8D8D-4ACE-9433-745E7ADB0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46414-0FD4-48F8-9D02-4C0003942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81D97-01EA-4841-BE0E-96667F8A7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C8A50-6169-4152-842C-AA371D630A6E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E7433-B81B-47E3-A68B-54C3325C9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A4A53-84E1-4AEC-8F58-E9BE129B5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3CB3B-4F04-4EA9-9740-811194121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24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601C22-11C1-437A-A5F4-D6AC724CF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Phonics </a:t>
            </a:r>
            <a:br>
              <a:rPr lang="en-US" sz="4000">
                <a:solidFill>
                  <a:schemeClr val="tx2"/>
                </a:solidFill>
              </a:rPr>
            </a:br>
            <a:r>
              <a:rPr lang="en-US" sz="4000">
                <a:solidFill>
                  <a:schemeClr val="tx2"/>
                </a:solidFill>
              </a:rPr>
              <a:t>Parent Information Session</a:t>
            </a:r>
            <a:br>
              <a:rPr lang="en-US" sz="4000">
                <a:solidFill>
                  <a:schemeClr val="tx2"/>
                </a:solidFill>
              </a:rPr>
            </a:br>
            <a:endParaRPr lang="en-GB" sz="400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C970-AE2A-4178-98FE-A79CD1551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682079"/>
          </a:xfrm>
        </p:spPr>
        <p:txBody>
          <a:bodyPr>
            <a:normAutofit/>
          </a:bodyPr>
          <a:lstStyle/>
          <a:p>
            <a:r>
              <a:rPr lang="en-US" sz="1500">
                <a:solidFill>
                  <a:schemeClr val="tx2"/>
                </a:solidFill>
              </a:rPr>
              <a:t>Nicky Blacknall</a:t>
            </a:r>
          </a:p>
          <a:p>
            <a:r>
              <a:rPr lang="en-US" sz="1500">
                <a:solidFill>
                  <a:schemeClr val="tx2"/>
                </a:solidFill>
              </a:rPr>
              <a:t>Phonics Lead</a:t>
            </a:r>
            <a:endParaRPr lang="en-GB" sz="1500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6937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3F95A-F01E-4590-A748-9157B8D3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Fundamentals continued</a:t>
            </a:r>
            <a:endParaRPr lang="en-GB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90EC9-7CD8-453E-B416-B99B6A8D9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90979"/>
            <a:ext cx="9833548" cy="2693976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The teaching and learning cycle (revisit and review, teach, practice, apply) is followed.</a:t>
            </a:r>
          </a:p>
          <a:p>
            <a:r>
              <a:rPr lang="en-US" sz="1800">
                <a:solidFill>
                  <a:schemeClr val="tx2"/>
                </a:solidFill>
              </a:rPr>
              <a:t>Children are supported to keep up, so they do not need to catch up.</a:t>
            </a:r>
          </a:p>
          <a:p>
            <a:r>
              <a:rPr lang="en-US" sz="1800">
                <a:solidFill>
                  <a:schemeClr val="tx2"/>
                </a:solidFill>
              </a:rPr>
              <a:t>Phonics is taught at letter-sound, word, sentence and text levels.</a:t>
            </a:r>
          </a:p>
          <a:p>
            <a:r>
              <a:rPr lang="en-US" sz="1800">
                <a:solidFill>
                  <a:schemeClr val="tx2"/>
                </a:solidFill>
              </a:rPr>
              <a:t>Teachers take ownership and adapt to suit the needs of their children.</a:t>
            </a:r>
          </a:p>
          <a:p>
            <a:r>
              <a:rPr lang="en-US" sz="1800">
                <a:solidFill>
                  <a:schemeClr val="tx2"/>
                </a:solidFill>
              </a:rPr>
              <a:t>Whole class teaching – expose all children to all teaching (differentiated by level of support given and expected outcome).</a:t>
            </a:r>
          </a:p>
          <a:p>
            <a:r>
              <a:rPr lang="en-US" sz="1800">
                <a:solidFill>
                  <a:schemeClr val="tx2"/>
                </a:solidFill>
              </a:rPr>
              <a:t>Designed to be ambitious &amp; challenging.</a:t>
            </a:r>
            <a:endParaRPr lang="en-GB" sz="180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892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C21D1E-757A-492D-B1C6-0F619869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Challenge </a:t>
            </a:r>
            <a:endParaRPr lang="en-GB" sz="36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7521E5-2A26-403C-927D-3EE7F0C7E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90979"/>
            <a:ext cx="9833548" cy="269397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YR – lessons stretch beyond letter-sound and word levels to include sentence and text level activities. Lessons also include ambitious vocab and word structures. Talking about different spelling choices.</a:t>
            </a:r>
          </a:p>
          <a:p>
            <a:r>
              <a:rPr lang="en-US" sz="1800" dirty="0">
                <a:solidFill>
                  <a:schemeClr val="tx2"/>
                </a:solidFill>
              </a:rPr>
              <a:t>Y1/2 – extension activities with partners, independent practice, self dictation, composition of their own sentences in addition to those dictated. Diligence to accuracy and attention to detail – letter formation, pencil grip. Additional enrichment reading books (95% reading independence). Opportunities for further extension during Guided Reading sessions.</a:t>
            </a:r>
            <a:endParaRPr lang="en-GB" sz="1800" dirty="0">
              <a:solidFill>
                <a:schemeClr val="tx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734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50D655-4B02-4214-931A-3DDDB558D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73031"/>
            <a:ext cx="8991599" cy="611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7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B2E0FE-7EFF-467B-84C6-D1B644345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90550"/>
            <a:ext cx="9958793" cy="573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8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C45C8-ED8C-4359-A3C6-19D49A2B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Phonics at Bleasby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3B15A-C705-4A10-B69D-DF3DADCE6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90979"/>
            <a:ext cx="9833548" cy="2693976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All children in Orchard have a daily phonics lesson – method of teaching reading and writing (letter-sounds, letter formation, blending to read, segmenting to spell).</a:t>
            </a:r>
          </a:p>
          <a:p>
            <a:r>
              <a:rPr lang="en-US" sz="1800" dirty="0">
                <a:solidFill>
                  <a:schemeClr val="tx2"/>
                </a:solidFill>
              </a:rPr>
              <a:t>Terminology: Phoneme – single sound. Grapheme – letter/s that make the sound. Digraph – 2 letters making 1 sound e.g. ck, </a:t>
            </a:r>
            <a:r>
              <a:rPr lang="en-US" sz="1800" dirty="0" err="1">
                <a:solidFill>
                  <a:schemeClr val="tx2"/>
                </a:solidFill>
              </a:rPr>
              <a:t>ch</a:t>
            </a:r>
            <a:r>
              <a:rPr lang="en-US" sz="1800" dirty="0">
                <a:solidFill>
                  <a:schemeClr val="tx2"/>
                </a:solidFill>
              </a:rPr>
              <a:t>, sh. Trigraph – 3 letters making 1 sound e.g. </a:t>
            </a:r>
            <a:r>
              <a:rPr lang="en-US" sz="1800" dirty="0" err="1">
                <a:solidFill>
                  <a:schemeClr val="tx2"/>
                </a:solidFill>
              </a:rPr>
              <a:t>igh</a:t>
            </a:r>
            <a:r>
              <a:rPr lang="en-US" sz="1800" dirty="0">
                <a:solidFill>
                  <a:schemeClr val="tx2"/>
                </a:solidFill>
              </a:rPr>
              <a:t>.</a:t>
            </a:r>
          </a:p>
          <a:p>
            <a:r>
              <a:rPr lang="en-US" sz="1800" dirty="0">
                <a:solidFill>
                  <a:schemeClr val="tx2"/>
                </a:solidFill>
              </a:rPr>
              <a:t>It is a Government recommendation that schools should follow a validated SSP.</a:t>
            </a:r>
          </a:p>
          <a:p>
            <a:r>
              <a:rPr lang="en-US" sz="1800" dirty="0">
                <a:solidFill>
                  <a:schemeClr val="tx2"/>
                </a:solidFill>
              </a:rPr>
              <a:t>Phonics Audit.</a:t>
            </a:r>
          </a:p>
          <a:p>
            <a:r>
              <a:rPr lang="en-US" sz="1800" dirty="0">
                <a:solidFill>
                  <a:schemeClr val="tx2"/>
                </a:solidFill>
              </a:rPr>
              <a:t>Strengths – experienced staff, engaged children, good results across KS1.</a:t>
            </a:r>
          </a:p>
          <a:p>
            <a:r>
              <a:rPr lang="en-US" sz="1800" dirty="0">
                <a:solidFill>
                  <a:schemeClr val="tx2"/>
                </a:solidFill>
              </a:rPr>
              <a:t>Areas to improve – consistent approach, consistent resources.</a:t>
            </a:r>
          </a:p>
          <a:p>
            <a:r>
              <a:rPr lang="en-US" sz="1800" dirty="0">
                <a:solidFill>
                  <a:schemeClr val="tx2"/>
                </a:solidFill>
              </a:rPr>
              <a:t>Trial of schemes.</a:t>
            </a:r>
            <a:endParaRPr lang="en-GB" sz="1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018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7ADFB-67D2-4FD6-A6B9-41037612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Rocket Phonics</a:t>
            </a:r>
            <a:endParaRPr lang="en-GB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24C7C-DDA7-4614-A884-840E9FCC6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90979"/>
            <a:ext cx="9833548" cy="2693976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Next generation phonics programme written by Abigail Steel.</a:t>
            </a:r>
          </a:p>
          <a:p>
            <a:r>
              <a:rPr lang="en-US" sz="1800">
                <a:solidFill>
                  <a:schemeClr val="tx2"/>
                </a:solidFill>
              </a:rPr>
              <a:t>Builds upon previous phonics provision.</a:t>
            </a:r>
          </a:p>
          <a:p>
            <a:r>
              <a:rPr lang="en-US" sz="1800">
                <a:solidFill>
                  <a:schemeClr val="tx2"/>
                </a:solidFill>
              </a:rPr>
              <a:t>Combines alphabetic code knowledge and skills with language-rich children’s literature.</a:t>
            </a:r>
          </a:p>
          <a:p>
            <a:r>
              <a:rPr lang="en-US" sz="1800">
                <a:solidFill>
                  <a:schemeClr val="tx2"/>
                </a:solidFill>
              </a:rPr>
              <a:t>Aim – embed phonics in context and support the love of reading and writing from the outset.</a:t>
            </a:r>
          </a:p>
          <a:p>
            <a:r>
              <a:rPr lang="en-US" sz="1800">
                <a:solidFill>
                  <a:schemeClr val="tx2"/>
                </a:solidFill>
              </a:rPr>
              <a:t>Rationale and design – both research and practice informed.</a:t>
            </a:r>
            <a:endParaRPr lang="en-GB" sz="180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920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B6379-630D-49C9-9378-6B8AF6E5E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Rocket Phonics</a:t>
            </a:r>
            <a:endParaRPr lang="en-GB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FF7C6-B5CA-4759-B949-367AC33B3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90979"/>
            <a:ext cx="9833548" cy="2693976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Combination of printed and digital resources.</a:t>
            </a:r>
          </a:p>
          <a:p>
            <a:r>
              <a:rPr lang="en-US" sz="1800">
                <a:solidFill>
                  <a:schemeClr val="tx2"/>
                </a:solidFill>
              </a:rPr>
              <a:t>Fully matched series of decodable reading books.</a:t>
            </a:r>
          </a:p>
          <a:p>
            <a:r>
              <a:rPr lang="en-US" sz="1800">
                <a:solidFill>
                  <a:schemeClr val="tx2"/>
                </a:solidFill>
              </a:rPr>
              <a:t>Digital Big books – consist of language-rich stories to teach all the target letter-sounds in context. Designed to be used on the IWB.</a:t>
            </a:r>
          </a:p>
          <a:p>
            <a:r>
              <a:rPr lang="en-US" sz="1800">
                <a:solidFill>
                  <a:schemeClr val="tx2"/>
                </a:solidFill>
              </a:rPr>
              <a:t>Flashcards – lower-case and upper-case letters, decodable word on the reverse.</a:t>
            </a:r>
          </a:p>
          <a:p>
            <a:r>
              <a:rPr lang="en-US" sz="1800">
                <a:solidFill>
                  <a:schemeClr val="tx2"/>
                </a:solidFill>
              </a:rPr>
              <a:t>Pupil practice booklets – enable children to practice and apply blending and segmenting skills at letter-sound, word, sentence and text levels.</a:t>
            </a:r>
            <a:endParaRPr lang="en-GB" sz="180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1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07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A24E10-D770-4BFF-B59B-C6CEC0419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772" y="64478"/>
            <a:ext cx="7102455" cy="67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48B00-504D-4D71-9E6F-ABEAAFE4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Target Practice Reading Books</a:t>
            </a:r>
            <a:endParaRPr lang="en-GB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14041-E18F-4627-A1D0-2C442A47F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90979"/>
            <a:ext cx="9833548" cy="2693976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Focused practice of small groups of target letter-sounds.</a:t>
            </a:r>
          </a:p>
          <a:p>
            <a:r>
              <a:rPr lang="en-US" sz="1800">
                <a:solidFill>
                  <a:schemeClr val="tx2"/>
                </a:solidFill>
              </a:rPr>
              <a:t>Fully decodable.</a:t>
            </a:r>
          </a:p>
          <a:p>
            <a:r>
              <a:rPr lang="en-US" sz="1800">
                <a:solidFill>
                  <a:schemeClr val="tx2"/>
                </a:solidFill>
              </a:rPr>
              <a:t>Fully aligned with the programme.</a:t>
            </a:r>
          </a:p>
          <a:p>
            <a:r>
              <a:rPr lang="en-US" sz="1800">
                <a:solidFill>
                  <a:schemeClr val="tx2"/>
                </a:solidFill>
              </a:rPr>
              <a:t>Can be used as a whole class, guided group, one to one and independent reading.</a:t>
            </a:r>
          </a:p>
          <a:p>
            <a:r>
              <a:rPr lang="en-US" sz="1800">
                <a:solidFill>
                  <a:schemeClr val="tx2"/>
                </a:solidFill>
              </a:rPr>
              <a:t>Fiction and non-fiction texts.</a:t>
            </a:r>
          </a:p>
          <a:p>
            <a:endParaRPr lang="en-US" sz="1800">
              <a:solidFill>
                <a:schemeClr val="tx2"/>
              </a:solidFill>
            </a:endParaRPr>
          </a:p>
          <a:p>
            <a:endParaRPr lang="en-GB" sz="180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033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26C3C-5D72-4E8F-B0EB-76DE691FA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Rocket Phonics Reading Books</a:t>
            </a:r>
            <a:endParaRPr lang="en-GB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9DC3F-44D1-4116-9AE8-C560D18CD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90979"/>
            <a:ext cx="9833548" cy="2693976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Ideal complement to the programme.</a:t>
            </a:r>
          </a:p>
          <a:p>
            <a:r>
              <a:rPr lang="en-US" sz="1800">
                <a:solidFill>
                  <a:schemeClr val="tx2"/>
                </a:solidFill>
              </a:rPr>
              <a:t>Fully decodable.</a:t>
            </a:r>
          </a:p>
          <a:p>
            <a:r>
              <a:rPr lang="en-US" sz="1800">
                <a:solidFill>
                  <a:schemeClr val="tx2"/>
                </a:solidFill>
              </a:rPr>
              <a:t>Home reading books.</a:t>
            </a:r>
          </a:p>
          <a:p>
            <a:r>
              <a:rPr lang="en-US" sz="1800">
                <a:solidFill>
                  <a:schemeClr val="tx2"/>
                </a:solidFill>
              </a:rPr>
              <a:t>Fully aligned to the programme – to be used as soon as </a:t>
            </a:r>
            <a:r>
              <a:rPr lang="en-US" sz="1800" b="1">
                <a:solidFill>
                  <a:schemeClr val="tx2"/>
                </a:solidFill>
              </a:rPr>
              <a:t>ALL</a:t>
            </a:r>
            <a:r>
              <a:rPr lang="en-US" sz="1800">
                <a:solidFill>
                  <a:schemeClr val="tx2"/>
                </a:solidFill>
              </a:rPr>
              <a:t> the letter-sounds in a particular colour band have been taught.</a:t>
            </a:r>
          </a:p>
          <a:p>
            <a:endParaRPr lang="en-GB" sz="180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982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8DE830-82DB-40ED-A661-C51A41E18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11" y="1590676"/>
            <a:ext cx="10730327" cy="364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19D8E-1A2D-4368-9FAB-17E07AFA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Fundamentals.</a:t>
            </a:r>
            <a:endParaRPr lang="en-GB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51E07-EF21-4C39-BE19-F57503716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90979"/>
            <a:ext cx="9833548" cy="2693976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All staff to use the Rocket Phonics programme (fully trained and supported).</a:t>
            </a:r>
          </a:p>
          <a:p>
            <a:r>
              <a:rPr lang="en-US" sz="1800">
                <a:solidFill>
                  <a:schemeClr val="tx2"/>
                </a:solidFill>
              </a:rPr>
              <a:t>All reading books to complement the programme.</a:t>
            </a:r>
          </a:p>
          <a:p>
            <a:r>
              <a:rPr lang="en-US" sz="1800">
                <a:solidFill>
                  <a:schemeClr val="tx2"/>
                </a:solidFill>
              </a:rPr>
              <a:t>Phonics is taught for a minimum of 30 minutes each day.</a:t>
            </a:r>
          </a:p>
          <a:p>
            <a:r>
              <a:rPr lang="en-US" sz="1800">
                <a:solidFill>
                  <a:schemeClr val="tx2"/>
                </a:solidFill>
              </a:rPr>
              <a:t>Clear pathway is followed through the alphabetic code.</a:t>
            </a:r>
          </a:p>
          <a:p>
            <a:r>
              <a:rPr lang="en-US" sz="1800">
                <a:solidFill>
                  <a:schemeClr val="tx2"/>
                </a:solidFill>
              </a:rPr>
              <a:t>Children are not asked to read texts by themselves that they can’t yet read.</a:t>
            </a:r>
            <a:endParaRPr lang="en-GB" sz="180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5094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595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Phonics  Parent Information Session </vt:lpstr>
      <vt:lpstr>Phonics at Bleasby</vt:lpstr>
      <vt:lpstr>Rocket Phonics</vt:lpstr>
      <vt:lpstr>Rocket Phonics</vt:lpstr>
      <vt:lpstr>PowerPoint Presentation</vt:lpstr>
      <vt:lpstr>Target Practice Reading Books</vt:lpstr>
      <vt:lpstr>Rocket Phonics Reading Books</vt:lpstr>
      <vt:lpstr>PowerPoint Presentation</vt:lpstr>
      <vt:lpstr>Fundamentals.</vt:lpstr>
      <vt:lpstr>Fundamentals continued</vt:lpstr>
      <vt:lpstr>Challenge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 Parent Information Session </dc:title>
  <dc:creator>Nicky Blacknall</dc:creator>
  <cp:lastModifiedBy>Nicky Blacknall</cp:lastModifiedBy>
  <cp:revision>4</cp:revision>
  <dcterms:created xsi:type="dcterms:W3CDTF">2022-09-20T13:34:03Z</dcterms:created>
  <dcterms:modified xsi:type="dcterms:W3CDTF">2022-10-02T11:59:46Z</dcterms:modified>
</cp:coreProperties>
</file>